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73" r:id="rId12"/>
    <p:sldId id="266" r:id="rId13"/>
    <p:sldId id="274" r:id="rId14"/>
    <p:sldId id="270" r:id="rId15"/>
    <p:sldId id="268" r:id="rId16"/>
    <p:sldId id="269" r:id="rId17"/>
    <p:sldId id="281" r:id="rId18"/>
    <p:sldId id="267" r:id="rId19"/>
    <p:sldId id="275" r:id="rId20"/>
    <p:sldId id="276" r:id="rId21"/>
    <p:sldId id="277" r:id="rId22"/>
    <p:sldId id="278" r:id="rId23"/>
    <p:sldId id="279" r:id="rId24"/>
    <p:sldId id="280" r:id="rId25"/>
    <p:sldId id="271" r:id="rId26"/>
    <p:sldId id="272"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48"/>
    <p:restoredTop sz="96327"/>
  </p:normalViewPr>
  <p:slideViewPr>
    <p:cSldViewPr snapToGrid="0">
      <p:cViewPr varScale="1">
        <p:scale>
          <a:sx n="128" d="100"/>
          <a:sy n="128" d="100"/>
        </p:scale>
        <p:origin x="24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31510A-7A6C-8549-897C-6F4B85EA5190}" type="datetimeFigureOut">
              <a:rPr lang="en-US" smtClean="0"/>
              <a:t>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831A6B-33C1-894C-BC63-5875C6367587}" type="slidenum">
              <a:rPr lang="en-US" smtClean="0"/>
              <a:t>‹#›</a:t>
            </a:fld>
            <a:endParaRPr lang="en-US"/>
          </a:p>
        </p:txBody>
      </p:sp>
    </p:spTree>
    <p:extLst>
      <p:ext uri="{BB962C8B-B14F-4D97-AF65-F5344CB8AC3E}">
        <p14:creationId xmlns:p14="http://schemas.microsoft.com/office/powerpoint/2010/main" val="38574317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831A6B-33C1-894C-BC63-5875C6367587}" type="slidenum">
              <a:rPr lang="en-US" smtClean="0"/>
              <a:t>1</a:t>
            </a:fld>
            <a:endParaRPr lang="en-US"/>
          </a:p>
        </p:txBody>
      </p:sp>
    </p:spTree>
    <p:extLst>
      <p:ext uri="{BB962C8B-B14F-4D97-AF65-F5344CB8AC3E}">
        <p14:creationId xmlns:p14="http://schemas.microsoft.com/office/powerpoint/2010/main" val="2725517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831A6B-33C1-894C-BC63-5875C6367587}" type="slidenum">
              <a:rPr lang="en-US" smtClean="0"/>
              <a:t>12</a:t>
            </a:fld>
            <a:endParaRPr lang="en-US"/>
          </a:p>
        </p:txBody>
      </p:sp>
    </p:spTree>
    <p:extLst>
      <p:ext uri="{BB962C8B-B14F-4D97-AF65-F5344CB8AC3E}">
        <p14:creationId xmlns:p14="http://schemas.microsoft.com/office/powerpoint/2010/main" val="30304875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2/6/24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2/6/24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2/6/24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2/6/24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2/6/24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2/6/24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ibimobiledevice/libimobiledevice?tab=readme-ov-file#utilities" TargetMode="External"/><Relationship Id="rId2" Type="http://schemas.openxmlformats.org/officeDocument/2006/relationships/hyperlink" Target="https://github.com/libimobiledevice/libimobiledevice"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onGabilondoAngulo/ideviceloca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st.github.com/opi-smccoole/ec09cab95b6125f862a5656fd4094fce" TargetMode="External"/></Relationships>
</file>

<file path=ppt/slides/_rels/slide13.xml.rels><?xml version="1.0" encoding="UTF-8" standalone="yes"?>
<Relationships xmlns="http://schemas.openxmlformats.org/package/2006/relationships"><Relationship Id="rId2" Type="http://schemas.openxmlformats.org/officeDocument/2006/relationships/hyperlink" Target="https://gist.github.com/opi-smccoole/4ed495ffa9e254814fe9baf1a878ddfd#file-ios_dev_aliases-tx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hackingwithswift.com/articles/229/24-quick-xcode-tip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SFSafeSymbols/SFSafeSymbols" TargetMode="External"/><Relationship Id="rId2" Type="http://schemas.openxmlformats.org/officeDocument/2006/relationships/hyperlink" Target="https://github.com/SwiftGen/SwiftGe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kodecocodes/swift-style-guide/blob/main/com.raywenderlich.swiftlint.yml" TargetMode="External"/><Relationship Id="rId2" Type="http://schemas.openxmlformats.org/officeDocument/2006/relationships/hyperlink" Target="https://github.com/realm/SwiftLint" TargetMode="External"/><Relationship Id="rId1" Type="http://schemas.openxmlformats.org/officeDocument/2006/relationships/slideLayout" Target="../slideLayouts/slideLayout2.xml"/><Relationship Id="rId4" Type="http://schemas.openxmlformats.org/officeDocument/2006/relationships/hyperlink" Target="https://realm.github.io/SwiftLint/index.html"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hyperlink" Target="https://github.com/yonaskolb/XcodeGen/blob/master/Docs/ProjectSpec.md" TargetMode="External"/><Relationship Id="rId2" Type="http://schemas.openxmlformats.org/officeDocument/2006/relationships/hyperlink" Target="https://github.com/yonaskolb/XcodeGen"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st.github.com/opi-smccoole/68a4799c6ef97cea9a7237e00de63814#file-renamingxcodeprojects-m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rocketsim.app/"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2" Type="http://schemas.openxmlformats.org/officeDocument/2006/relationships/hyperlink" Target="https://tuist.io/"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mas-cli/mas" TargetMode="External"/><Relationship Id="rId2" Type="http://schemas.openxmlformats.org/officeDocument/2006/relationships/hyperlink" Target="https://brew.sh/"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mathiasbynens/dotfiles" TargetMode="External"/><Relationship Id="rId2" Type="http://schemas.openxmlformats.org/officeDocument/2006/relationships/hyperlink" Target="https://github.com/driesvints/dotfiles?tab=readme-ov-file" TargetMode="External"/><Relationship Id="rId1" Type="http://schemas.openxmlformats.org/officeDocument/2006/relationships/slideLayout" Target="../slideLayouts/slideLayout2.xml"/><Relationship Id="rId4" Type="http://schemas.openxmlformats.org/officeDocument/2006/relationships/hyperlink" Target="https://github.com/kevinSuttle/MacOS-Default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term2.com/features.html" TargetMode="External"/><Relationship Id="rId2" Type="http://schemas.openxmlformats.org/officeDocument/2006/relationships/hyperlink" Target="https://iterm2.com/"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hmyzsh/ohmyzsh/wiki/Plugins" TargetMode="External"/><Relationship Id="rId2" Type="http://schemas.openxmlformats.org/officeDocument/2006/relationships/hyperlink" Target="https://ohmyz.sh/"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10" name="Picture 9" descr="A blue background with text overlay&#10;&#10;Description automatically generated">
            <a:extLst>
              <a:ext uri="{FF2B5EF4-FFF2-40B4-BE49-F238E27FC236}">
                <a16:creationId xmlns:a16="http://schemas.microsoft.com/office/drawing/2014/main" id="{BE700F07-2CAA-679D-854B-D280CB64500C}"/>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824442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B490B-25F4-9464-47AE-ABE015DF39F8}"/>
              </a:ext>
            </a:extLst>
          </p:cNvPr>
          <p:cNvSpPr>
            <a:spLocks noGrp="1"/>
          </p:cNvSpPr>
          <p:nvPr>
            <p:ph type="title"/>
          </p:nvPr>
        </p:nvSpPr>
        <p:spPr/>
        <p:txBody>
          <a:bodyPr/>
          <a:lstStyle/>
          <a:p>
            <a:r>
              <a:rPr lang="en-US" cap="none" dirty="0" err="1"/>
              <a:t>libimobiledevice</a:t>
            </a:r>
            <a:endParaRPr lang="en-US" cap="none" dirty="0"/>
          </a:p>
        </p:txBody>
      </p:sp>
      <p:sp>
        <p:nvSpPr>
          <p:cNvPr id="3" name="Content Placeholder 2">
            <a:extLst>
              <a:ext uri="{FF2B5EF4-FFF2-40B4-BE49-F238E27FC236}">
                <a16:creationId xmlns:a16="http://schemas.microsoft.com/office/drawing/2014/main" id="{87056EED-F939-D073-3DAB-CA622D61A886}"/>
              </a:ext>
            </a:extLst>
          </p:cNvPr>
          <p:cNvSpPr>
            <a:spLocks noGrp="1"/>
          </p:cNvSpPr>
          <p:nvPr>
            <p:ph idx="1"/>
          </p:nvPr>
        </p:nvSpPr>
        <p:spPr/>
        <p:txBody>
          <a:bodyPr/>
          <a:lstStyle/>
          <a:p>
            <a:r>
              <a:rPr lang="en-US" sz="2000" dirty="0"/>
              <a:t>A “cross-platform protocol library to communicate with iOS devices”.  So… what does that mean? </a:t>
            </a:r>
            <a:r>
              <a:rPr lang="en-US" sz="2000" dirty="0">
                <a:hlinkClick r:id="rId2"/>
              </a:rPr>
              <a:t>https://github.com/libimobiledevice/libimobiledevice</a:t>
            </a:r>
            <a:endParaRPr lang="en-US" sz="2000" dirty="0"/>
          </a:p>
          <a:p>
            <a:r>
              <a:rPr lang="en-US" sz="2000" dirty="0"/>
              <a:t>What is of most interest are the utilities that come with it that use the library to perform low level operations with a connected iOS device from the command line.</a:t>
            </a:r>
          </a:p>
          <a:p>
            <a:r>
              <a:rPr lang="en-US" sz="1600" dirty="0">
                <a:solidFill>
                  <a:srgbClr val="00B050"/>
                </a:solidFill>
                <a:highlight>
                  <a:srgbClr val="000000"/>
                </a:highlight>
                <a:latin typeface="Andale Mono" panose="020B0509000000000004" pitchFamily="49" charset="0"/>
              </a:rPr>
              <a:t>brew install </a:t>
            </a:r>
            <a:r>
              <a:rPr lang="en-US" sz="1600" dirty="0" err="1">
                <a:solidFill>
                  <a:srgbClr val="00B050"/>
                </a:solidFill>
                <a:highlight>
                  <a:srgbClr val="000000"/>
                </a:highlight>
                <a:latin typeface="Andale Mono" panose="020B0509000000000004" pitchFamily="49" charset="0"/>
              </a:rPr>
              <a:t>libimobiledevice</a:t>
            </a:r>
            <a:endParaRPr lang="en-US" sz="1600" dirty="0">
              <a:solidFill>
                <a:srgbClr val="00B050"/>
              </a:solidFill>
              <a:highlight>
                <a:srgbClr val="000000"/>
              </a:highlight>
              <a:latin typeface="Andale Mono" panose="020B0509000000000004" pitchFamily="49" charset="0"/>
            </a:endParaRPr>
          </a:p>
          <a:p>
            <a:r>
              <a:rPr lang="en-US" sz="2000" dirty="0"/>
              <a:t>List of utilities: </a:t>
            </a:r>
            <a:r>
              <a:rPr lang="en-US" sz="2000" dirty="0">
                <a:hlinkClick r:id="rId3"/>
              </a:rPr>
              <a:t>https://github.com/libimobiledevice/libimobiledevice?tab=readme-ov-file#utilities</a:t>
            </a:r>
            <a:endParaRPr lang="en-US" sz="2000" dirty="0"/>
          </a:p>
        </p:txBody>
      </p:sp>
    </p:spTree>
    <p:extLst>
      <p:ext uri="{BB962C8B-B14F-4D97-AF65-F5344CB8AC3E}">
        <p14:creationId xmlns:p14="http://schemas.microsoft.com/office/powerpoint/2010/main" val="1485956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761483-57A9-6C5B-5EDF-140790B957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CC9135-7A48-7868-09FD-974042E78BD5}"/>
              </a:ext>
            </a:extLst>
          </p:cNvPr>
          <p:cNvSpPr>
            <a:spLocks noGrp="1"/>
          </p:cNvSpPr>
          <p:nvPr>
            <p:ph type="title"/>
          </p:nvPr>
        </p:nvSpPr>
        <p:spPr>
          <a:xfrm>
            <a:off x="1141413" y="618518"/>
            <a:ext cx="9905998" cy="981682"/>
          </a:xfrm>
        </p:spPr>
        <p:txBody>
          <a:bodyPr/>
          <a:lstStyle/>
          <a:p>
            <a:r>
              <a:rPr lang="en-US" cap="none" dirty="0" err="1"/>
              <a:t>libimobiledevice</a:t>
            </a:r>
            <a:endParaRPr lang="en-US" cap="none" dirty="0"/>
          </a:p>
        </p:txBody>
      </p:sp>
      <p:sp>
        <p:nvSpPr>
          <p:cNvPr id="3" name="Content Placeholder 2">
            <a:extLst>
              <a:ext uri="{FF2B5EF4-FFF2-40B4-BE49-F238E27FC236}">
                <a16:creationId xmlns:a16="http://schemas.microsoft.com/office/drawing/2014/main" id="{906FBAE6-C818-D970-C396-A73C18A31E85}"/>
              </a:ext>
            </a:extLst>
          </p:cNvPr>
          <p:cNvSpPr>
            <a:spLocks noGrp="1"/>
          </p:cNvSpPr>
          <p:nvPr>
            <p:ph idx="1"/>
          </p:nvPr>
        </p:nvSpPr>
        <p:spPr>
          <a:xfrm>
            <a:off x="1141412" y="1600200"/>
            <a:ext cx="9905999" cy="4191001"/>
          </a:xfrm>
        </p:spPr>
        <p:txBody>
          <a:bodyPr>
            <a:normAutofit/>
          </a:bodyPr>
          <a:lstStyle/>
          <a:p>
            <a:r>
              <a:rPr lang="en-US" sz="2000" dirty="0" err="1"/>
              <a:t>idevice_id</a:t>
            </a:r>
            <a:r>
              <a:rPr lang="en-US" sz="2000" dirty="0"/>
              <a:t> : </a:t>
            </a:r>
            <a:r>
              <a:rPr lang="en-US" sz="1800" b="0" i="0" dirty="0">
                <a:solidFill>
                  <a:srgbClr val="E6EDF3"/>
                </a:solidFill>
                <a:effectLst/>
                <a:latin typeface="-apple-system"/>
              </a:rPr>
              <a:t>List attached devices or print device name of given device</a:t>
            </a:r>
            <a:endParaRPr lang="en-US" sz="2000" b="0" i="0" dirty="0">
              <a:solidFill>
                <a:srgbClr val="E6EDF3"/>
              </a:solidFill>
              <a:effectLst/>
              <a:latin typeface="-apple-system"/>
            </a:endParaRPr>
          </a:p>
          <a:p>
            <a:r>
              <a:rPr lang="en-US" sz="2000" dirty="0">
                <a:solidFill>
                  <a:srgbClr val="E6EDF3"/>
                </a:solidFill>
                <a:latin typeface="-apple-system"/>
              </a:rPr>
              <a:t>idevicebackup2 : Create or restore backups for devices running iOS 4 or later</a:t>
            </a:r>
          </a:p>
          <a:p>
            <a:r>
              <a:rPr lang="en-US" sz="2000" dirty="0" err="1">
                <a:solidFill>
                  <a:srgbClr val="E6EDF3"/>
                </a:solidFill>
                <a:latin typeface="-apple-system"/>
              </a:rPr>
              <a:t>idevicecrashreport</a:t>
            </a:r>
            <a:r>
              <a:rPr lang="en-US" sz="2000" dirty="0">
                <a:solidFill>
                  <a:srgbClr val="E6EDF3"/>
                </a:solidFill>
                <a:latin typeface="-apple-system"/>
              </a:rPr>
              <a:t> : Get crash reports from a device</a:t>
            </a:r>
          </a:p>
          <a:p>
            <a:r>
              <a:rPr lang="en-US" sz="2000" dirty="0" err="1"/>
              <a:t>idevicediagnostics</a:t>
            </a:r>
            <a:r>
              <a:rPr lang="en-US" sz="2000" dirty="0"/>
              <a:t> : Interact with the diagnostics interface of a device.</a:t>
            </a:r>
          </a:p>
          <a:p>
            <a:pPr lvl="1"/>
            <a:r>
              <a:rPr lang="en-US" sz="1600" dirty="0"/>
              <a:t> </a:t>
            </a:r>
            <a:r>
              <a:rPr lang="en-US" sz="1600" dirty="0" err="1">
                <a:solidFill>
                  <a:srgbClr val="00B050"/>
                </a:solidFill>
                <a:highlight>
                  <a:srgbClr val="000000"/>
                </a:highlight>
              </a:rPr>
              <a:t>idevicediagnostics</a:t>
            </a:r>
            <a:r>
              <a:rPr lang="en-US" sz="1600" dirty="0">
                <a:solidFill>
                  <a:srgbClr val="00B050"/>
                </a:solidFill>
                <a:highlight>
                  <a:srgbClr val="000000"/>
                </a:highlight>
              </a:rPr>
              <a:t> restart</a:t>
            </a:r>
            <a:r>
              <a:rPr lang="en-US" sz="1600" dirty="0">
                <a:solidFill>
                  <a:srgbClr val="00B050"/>
                </a:solidFill>
              </a:rPr>
              <a:t> </a:t>
            </a:r>
            <a:r>
              <a:rPr lang="en-US" sz="1600" dirty="0"/>
              <a:t>will perform a cold reboot of a device.  Can also specify </a:t>
            </a:r>
            <a:r>
              <a:rPr lang="en-US" sz="1600" dirty="0">
                <a:solidFill>
                  <a:srgbClr val="00B050"/>
                </a:solidFill>
                <a:highlight>
                  <a:srgbClr val="000000"/>
                </a:highlight>
              </a:rPr>
              <a:t>shutdown</a:t>
            </a:r>
            <a:r>
              <a:rPr lang="en-US" sz="1600" dirty="0"/>
              <a:t> and </a:t>
            </a:r>
            <a:r>
              <a:rPr lang="en-US" sz="1600" dirty="0">
                <a:solidFill>
                  <a:srgbClr val="00B050"/>
                </a:solidFill>
                <a:highlight>
                  <a:srgbClr val="000000"/>
                </a:highlight>
              </a:rPr>
              <a:t>sleep</a:t>
            </a:r>
            <a:r>
              <a:rPr lang="en-US" sz="1600" dirty="0"/>
              <a:t>.</a:t>
            </a:r>
          </a:p>
          <a:p>
            <a:r>
              <a:rPr lang="en-US" sz="2000" dirty="0" err="1"/>
              <a:t>ideviceinfo</a:t>
            </a:r>
            <a:r>
              <a:rPr lang="en-US" sz="2000" dirty="0"/>
              <a:t>: Show information about a connected device.</a:t>
            </a:r>
          </a:p>
          <a:p>
            <a:r>
              <a:rPr lang="en-US" sz="2000" dirty="0" err="1"/>
              <a:t>idevicescreenshot</a:t>
            </a:r>
            <a:r>
              <a:rPr lang="en-US" sz="2000" dirty="0"/>
              <a:t>: Gets a screenshot from the connected device.</a:t>
            </a:r>
          </a:p>
          <a:p>
            <a:r>
              <a:rPr lang="en-US" sz="2000" dirty="0"/>
              <a:t>More… See the link previously for the list on github.  The version installed with homebrew does not come with all the command line utilities sadly.  </a:t>
            </a:r>
            <a:r>
              <a:rPr lang="en-US" sz="2000" dirty="0">
                <a:sym typeface="Wingdings" pitchFamily="2" charset="2"/>
              </a:rPr>
              <a:t></a:t>
            </a:r>
            <a:endParaRPr lang="en-US" sz="2000" dirty="0"/>
          </a:p>
        </p:txBody>
      </p:sp>
    </p:spTree>
    <p:extLst>
      <p:ext uri="{BB962C8B-B14F-4D97-AF65-F5344CB8AC3E}">
        <p14:creationId xmlns:p14="http://schemas.microsoft.com/office/powerpoint/2010/main" val="1041516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EC389-3F9A-57DF-90F2-062DDB6E4F7B}"/>
              </a:ext>
            </a:extLst>
          </p:cNvPr>
          <p:cNvSpPr>
            <a:spLocks noGrp="1"/>
          </p:cNvSpPr>
          <p:nvPr>
            <p:ph type="title"/>
          </p:nvPr>
        </p:nvSpPr>
        <p:spPr>
          <a:xfrm>
            <a:off x="1141413" y="618518"/>
            <a:ext cx="9905998" cy="862412"/>
          </a:xfrm>
        </p:spPr>
        <p:txBody>
          <a:bodyPr/>
          <a:lstStyle/>
          <a:p>
            <a:r>
              <a:rPr lang="en-US" cap="none" dirty="0" err="1"/>
              <a:t>idevicelocation</a:t>
            </a:r>
            <a:endParaRPr lang="en-US" cap="none" dirty="0"/>
          </a:p>
        </p:txBody>
      </p:sp>
      <p:sp>
        <p:nvSpPr>
          <p:cNvPr id="3" name="Content Placeholder 2">
            <a:extLst>
              <a:ext uri="{FF2B5EF4-FFF2-40B4-BE49-F238E27FC236}">
                <a16:creationId xmlns:a16="http://schemas.microsoft.com/office/drawing/2014/main" id="{324D0474-7623-B091-0B67-AECCD473AB40}"/>
              </a:ext>
            </a:extLst>
          </p:cNvPr>
          <p:cNvSpPr>
            <a:spLocks noGrp="1"/>
          </p:cNvSpPr>
          <p:nvPr>
            <p:ph idx="1"/>
          </p:nvPr>
        </p:nvSpPr>
        <p:spPr>
          <a:xfrm>
            <a:off x="1141412" y="1480930"/>
            <a:ext cx="9905999" cy="4310271"/>
          </a:xfrm>
        </p:spPr>
        <p:txBody>
          <a:bodyPr/>
          <a:lstStyle/>
          <a:p>
            <a:r>
              <a:rPr lang="en-US" dirty="0"/>
              <a:t>Allows you to set and reset the location for connected iOS devices from the command line. </a:t>
            </a:r>
            <a:r>
              <a:rPr lang="en-US" dirty="0">
                <a:hlinkClick r:id="rId3"/>
              </a:rPr>
              <a:t>https://github.com/JonGabilondoAngulo/idevicelocation</a:t>
            </a:r>
            <a:endParaRPr lang="en-US" dirty="0"/>
          </a:p>
          <a:p>
            <a:r>
              <a:rPr lang="en-US" dirty="0"/>
              <a:t>Sadly, not on Homebrew.  Building instructions: </a:t>
            </a:r>
            <a:r>
              <a:rPr lang="en-US" dirty="0">
                <a:hlinkClick r:id="rId4"/>
              </a:rPr>
              <a:t>https://gist.github.com/opi-smccoole/ec09cab95b6125f862a5656fd4094fce</a:t>
            </a:r>
            <a:endParaRPr lang="en-US" dirty="0"/>
          </a:p>
          <a:p>
            <a:r>
              <a:rPr lang="en-US" dirty="0"/>
              <a:t>Great for location testing on device instead of Xcode targets or </a:t>
            </a:r>
            <a:r>
              <a:rPr lang="en-US" dirty="0" err="1"/>
              <a:t>gpx</a:t>
            </a:r>
            <a:r>
              <a:rPr lang="en-US" dirty="0"/>
              <a:t> files</a:t>
            </a:r>
          </a:p>
          <a:p>
            <a:r>
              <a:rPr lang="en-US" sz="1600" dirty="0">
                <a:solidFill>
                  <a:srgbClr val="00B050"/>
                </a:solidFill>
                <a:latin typeface="Andale Mono" panose="020B0509000000000004" pitchFamily="49" charset="0"/>
              </a:rPr>
              <a:t> </a:t>
            </a:r>
            <a:r>
              <a:rPr lang="en-US" sz="1600" dirty="0" err="1">
                <a:solidFill>
                  <a:srgbClr val="00B050"/>
                </a:solidFill>
                <a:highlight>
                  <a:srgbClr val="000000"/>
                </a:highlight>
                <a:latin typeface="Andale Mono" panose="020B0509000000000004" pitchFamily="49" charset="0"/>
              </a:rPr>
              <a:t>idevicesetlocation</a:t>
            </a:r>
            <a:r>
              <a:rPr lang="en-US" sz="1600" dirty="0">
                <a:solidFill>
                  <a:srgbClr val="00B050"/>
                </a:solidFill>
                <a:highlight>
                  <a:srgbClr val="000000"/>
                </a:highlight>
                <a:latin typeface="Andale Mono" panose="020B0509000000000004" pitchFamily="49" charset="0"/>
              </a:rPr>
              <a:t> -- 33.67861 -118.00073 </a:t>
            </a:r>
            <a:r>
              <a:rPr lang="en-US" sz="1600" dirty="0">
                <a:latin typeface="Andale Mono" panose="020B0509000000000004" pitchFamily="49" charset="0"/>
              </a:rPr>
              <a:t> LA</a:t>
            </a:r>
          </a:p>
          <a:p>
            <a:r>
              <a:rPr lang="en-US" sz="1600" dirty="0">
                <a:solidFill>
                  <a:srgbClr val="00B050"/>
                </a:solidFill>
                <a:latin typeface="Andale Mono" panose="020B0509000000000004" pitchFamily="49" charset="0"/>
              </a:rPr>
              <a:t> </a:t>
            </a:r>
            <a:r>
              <a:rPr lang="en-US" sz="1600" dirty="0" err="1">
                <a:solidFill>
                  <a:srgbClr val="00B050"/>
                </a:solidFill>
                <a:highlight>
                  <a:srgbClr val="000000"/>
                </a:highlight>
                <a:latin typeface="Andale Mono" panose="020B0509000000000004" pitchFamily="49" charset="0"/>
              </a:rPr>
              <a:t>idevicesetlocation</a:t>
            </a:r>
            <a:r>
              <a:rPr lang="en-US" sz="1600" dirty="0">
                <a:solidFill>
                  <a:srgbClr val="00B050"/>
                </a:solidFill>
                <a:highlight>
                  <a:srgbClr val="000000"/>
                </a:highlight>
                <a:latin typeface="Andale Mono" panose="020B0509000000000004" pitchFamily="49" charset="0"/>
              </a:rPr>
              <a:t> -- -37.8575 175.679722</a:t>
            </a:r>
            <a:r>
              <a:rPr lang="en-US" sz="1600" dirty="0">
                <a:latin typeface="Andale Mono" panose="020B0509000000000004" pitchFamily="49" charset="0"/>
              </a:rPr>
              <a:t> Hobbiton Set LOTR NZ</a:t>
            </a:r>
          </a:p>
          <a:p>
            <a:r>
              <a:rPr lang="en-US" sz="1600" dirty="0">
                <a:solidFill>
                  <a:srgbClr val="00B050"/>
                </a:solidFill>
                <a:latin typeface="Andale Mono" panose="020B0509000000000004" pitchFamily="49" charset="0"/>
              </a:rPr>
              <a:t> </a:t>
            </a:r>
            <a:r>
              <a:rPr lang="en-US" sz="1600" dirty="0" err="1">
                <a:solidFill>
                  <a:srgbClr val="00B050"/>
                </a:solidFill>
                <a:highlight>
                  <a:srgbClr val="000000"/>
                </a:highlight>
                <a:latin typeface="Andale Mono" panose="020B0509000000000004" pitchFamily="49" charset="0"/>
              </a:rPr>
              <a:t>idevicesetlocation</a:t>
            </a:r>
            <a:r>
              <a:rPr lang="en-US" sz="1600" dirty="0">
                <a:solidFill>
                  <a:srgbClr val="00B050"/>
                </a:solidFill>
                <a:highlight>
                  <a:srgbClr val="000000"/>
                </a:highlight>
                <a:latin typeface="Andale Mono" panose="020B0509000000000004" pitchFamily="49" charset="0"/>
              </a:rPr>
              <a:t> reset </a:t>
            </a:r>
            <a:r>
              <a:rPr lang="en-US" sz="1600" dirty="0">
                <a:latin typeface="Andale Mono" panose="020B0509000000000004" pitchFamily="49" charset="0"/>
              </a:rPr>
              <a:t> Reset the device to use the GPS Radio</a:t>
            </a:r>
            <a:endParaRPr lang="en-US" sz="1600" dirty="0">
              <a:solidFill>
                <a:srgbClr val="00B050"/>
              </a:solidFill>
              <a:latin typeface="Andale Mono" panose="020B0509000000000004" pitchFamily="49" charset="0"/>
            </a:endParaRPr>
          </a:p>
        </p:txBody>
      </p:sp>
    </p:spTree>
    <p:extLst>
      <p:ext uri="{BB962C8B-B14F-4D97-AF65-F5344CB8AC3E}">
        <p14:creationId xmlns:p14="http://schemas.microsoft.com/office/powerpoint/2010/main" val="2232321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15C68-D8C3-EC89-544F-33DBFD58365D}"/>
              </a:ext>
            </a:extLst>
          </p:cNvPr>
          <p:cNvSpPr>
            <a:spLocks noGrp="1"/>
          </p:cNvSpPr>
          <p:nvPr>
            <p:ph type="title"/>
          </p:nvPr>
        </p:nvSpPr>
        <p:spPr/>
        <p:txBody>
          <a:bodyPr/>
          <a:lstStyle/>
          <a:p>
            <a:r>
              <a:rPr lang="en-US" cap="none" dirty="0"/>
              <a:t>Tying Things Together For Command Line</a:t>
            </a:r>
          </a:p>
        </p:txBody>
      </p:sp>
      <p:sp>
        <p:nvSpPr>
          <p:cNvPr id="3" name="Content Placeholder 2">
            <a:extLst>
              <a:ext uri="{FF2B5EF4-FFF2-40B4-BE49-F238E27FC236}">
                <a16:creationId xmlns:a16="http://schemas.microsoft.com/office/drawing/2014/main" id="{D3A6318E-01D6-D125-942C-403C36A186D7}"/>
              </a:ext>
            </a:extLst>
          </p:cNvPr>
          <p:cNvSpPr>
            <a:spLocks noGrp="1"/>
          </p:cNvSpPr>
          <p:nvPr>
            <p:ph idx="1"/>
          </p:nvPr>
        </p:nvSpPr>
        <p:spPr/>
        <p:txBody>
          <a:bodyPr/>
          <a:lstStyle/>
          <a:p>
            <a:r>
              <a:rPr lang="en-US" dirty="0"/>
              <a:t>I use several </a:t>
            </a:r>
            <a:r>
              <a:rPr lang="en-US" dirty="0" err="1"/>
              <a:t>zsh</a:t>
            </a:r>
            <a:r>
              <a:rPr lang="en-US" dirty="0"/>
              <a:t> aliases and functions to tie things together and minimize typing of long commands and arguments.</a:t>
            </a:r>
          </a:p>
          <a:p>
            <a:r>
              <a:rPr lang="en-US" dirty="0"/>
              <a:t>These aliases are available in this gist: </a:t>
            </a:r>
            <a:r>
              <a:rPr lang="en-US" dirty="0">
                <a:hlinkClick r:id="rId2"/>
              </a:rPr>
              <a:t>https://gist.github.com/opi-smccoole/4ed495ffa9e254814fe9baf1a878ddfd#file-ios_dev_aliases-txt</a:t>
            </a:r>
            <a:endParaRPr lang="en-US" dirty="0"/>
          </a:p>
          <a:p>
            <a:r>
              <a:rPr lang="en-US" dirty="0"/>
              <a:t>Will do a very fast run-through at the end</a:t>
            </a:r>
          </a:p>
        </p:txBody>
      </p:sp>
    </p:spTree>
    <p:extLst>
      <p:ext uri="{BB962C8B-B14F-4D97-AF65-F5344CB8AC3E}">
        <p14:creationId xmlns:p14="http://schemas.microsoft.com/office/powerpoint/2010/main" val="8113954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2C881-399F-CA88-0F4D-B91D3B559CB8}"/>
              </a:ext>
            </a:extLst>
          </p:cNvPr>
          <p:cNvSpPr>
            <a:spLocks noGrp="1"/>
          </p:cNvSpPr>
          <p:nvPr>
            <p:ph type="title"/>
          </p:nvPr>
        </p:nvSpPr>
        <p:spPr/>
        <p:txBody>
          <a:bodyPr/>
          <a:lstStyle/>
          <a:p>
            <a:r>
              <a:rPr lang="en-US" dirty="0"/>
              <a:t>XCODE shortcuts/hints</a:t>
            </a:r>
          </a:p>
        </p:txBody>
      </p:sp>
      <p:sp>
        <p:nvSpPr>
          <p:cNvPr id="3" name="Content Placeholder 2">
            <a:extLst>
              <a:ext uri="{FF2B5EF4-FFF2-40B4-BE49-F238E27FC236}">
                <a16:creationId xmlns:a16="http://schemas.microsoft.com/office/drawing/2014/main" id="{1E2F2870-2D7E-668C-D7F8-EBA8FAF78D12}"/>
              </a:ext>
            </a:extLst>
          </p:cNvPr>
          <p:cNvSpPr>
            <a:spLocks noGrp="1"/>
          </p:cNvSpPr>
          <p:nvPr>
            <p:ph idx="1"/>
          </p:nvPr>
        </p:nvSpPr>
        <p:spPr/>
        <p:txBody>
          <a:bodyPr>
            <a:normAutofit fontScale="92500" lnSpcReduction="20000"/>
          </a:bodyPr>
          <a:lstStyle/>
          <a:p>
            <a:r>
              <a:rPr lang="en-US" dirty="0"/>
              <a:t>Closing multiple folders at once:</a:t>
            </a:r>
          </a:p>
          <a:p>
            <a:pPr lvl="1"/>
            <a:r>
              <a:rPr lang="en-US" dirty="0"/>
              <a:t>Highlight all to close and press left arrow.</a:t>
            </a:r>
          </a:p>
          <a:p>
            <a:pPr lvl="1"/>
            <a:r>
              <a:rPr lang="en-US" dirty="0"/>
              <a:t>Option-Close on a folder will close it and all its descendants at once.</a:t>
            </a:r>
          </a:p>
          <a:p>
            <a:pPr lvl="1"/>
            <a:r>
              <a:rPr lang="en-US" dirty="0"/>
              <a:t>Command-Close (click chevron) on a folder will close it and all its siblings at once.</a:t>
            </a:r>
          </a:p>
          <a:p>
            <a:r>
              <a:rPr lang="en-US" dirty="0"/>
              <a:t>Command-B – build</a:t>
            </a:r>
          </a:p>
          <a:p>
            <a:r>
              <a:rPr lang="en-US" dirty="0"/>
              <a:t>Command-Shift-K – clean</a:t>
            </a:r>
          </a:p>
          <a:p>
            <a:r>
              <a:rPr lang="en-US" dirty="0"/>
              <a:t>Command-Shift-O – open quickly, search for files, symbols, etc.</a:t>
            </a:r>
          </a:p>
          <a:p>
            <a:r>
              <a:rPr lang="en-US" dirty="0"/>
              <a:t>More: </a:t>
            </a:r>
            <a:r>
              <a:rPr lang="en-US" dirty="0">
                <a:hlinkClick r:id="rId2"/>
              </a:rPr>
              <a:t>https://www.hackingwithswift.com/articles/229/24-quick-xcode-tips</a:t>
            </a:r>
            <a:endParaRPr lang="en-US" dirty="0"/>
          </a:p>
        </p:txBody>
      </p:sp>
    </p:spTree>
    <p:extLst>
      <p:ext uri="{BB962C8B-B14F-4D97-AF65-F5344CB8AC3E}">
        <p14:creationId xmlns:p14="http://schemas.microsoft.com/office/powerpoint/2010/main" val="3129596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2E796-D6BA-AAE1-DFA3-93F13E56BC60}"/>
              </a:ext>
            </a:extLst>
          </p:cNvPr>
          <p:cNvSpPr>
            <a:spLocks noGrp="1"/>
          </p:cNvSpPr>
          <p:nvPr>
            <p:ph type="title"/>
          </p:nvPr>
        </p:nvSpPr>
        <p:spPr>
          <a:xfrm>
            <a:off x="1141413" y="618518"/>
            <a:ext cx="9905998" cy="703386"/>
          </a:xfrm>
        </p:spPr>
        <p:txBody>
          <a:bodyPr/>
          <a:lstStyle/>
          <a:p>
            <a:r>
              <a:rPr lang="en-US" cap="none" dirty="0"/>
              <a:t>SwiftGen</a:t>
            </a:r>
            <a:endParaRPr lang="en-US" dirty="0"/>
          </a:p>
        </p:txBody>
      </p:sp>
      <p:sp>
        <p:nvSpPr>
          <p:cNvPr id="3" name="Content Placeholder 2">
            <a:extLst>
              <a:ext uri="{FF2B5EF4-FFF2-40B4-BE49-F238E27FC236}">
                <a16:creationId xmlns:a16="http://schemas.microsoft.com/office/drawing/2014/main" id="{26711314-1494-B213-4AA9-A7B93AFF47D4}"/>
              </a:ext>
            </a:extLst>
          </p:cNvPr>
          <p:cNvSpPr>
            <a:spLocks noGrp="1"/>
          </p:cNvSpPr>
          <p:nvPr>
            <p:ph idx="1"/>
          </p:nvPr>
        </p:nvSpPr>
        <p:spPr>
          <a:xfrm>
            <a:off x="1141412" y="1321904"/>
            <a:ext cx="9905999" cy="4469297"/>
          </a:xfrm>
        </p:spPr>
        <p:txBody>
          <a:bodyPr>
            <a:normAutofit fontScale="92500" lnSpcReduction="20000"/>
          </a:bodyPr>
          <a:lstStyle/>
          <a:p>
            <a:r>
              <a:rPr lang="en-US" sz="2000" b="0" i="0" dirty="0">
                <a:solidFill>
                  <a:srgbClr val="E6EDF3"/>
                </a:solidFill>
                <a:effectLst/>
                <a:latin typeface="-apple-system"/>
              </a:rPr>
              <a:t>SwiftGen is a tool to automatically generate Swift code for resources of your projects (like images, localized strings, fonts, colors, ib files, JSON files, etc.), to make them type-safe to use. </a:t>
            </a:r>
            <a:r>
              <a:rPr lang="en-US" sz="2000" b="0" i="0" dirty="0">
                <a:solidFill>
                  <a:srgbClr val="E6EDF3"/>
                </a:solidFill>
                <a:effectLst/>
                <a:latin typeface="-apple-system"/>
                <a:hlinkClick r:id="rId2"/>
              </a:rPr>
              <a:t>https://github.com/SwiftGen/SwiftGen</a:t>
            </a:r>
            <a:endParaRPr lang="en-US" sz="2000" b="0" i="0" dirty="0">
              <a:solidFill>
                <a:srgbClr val="E6EDF3"/>
              </a:solidFill>
              <a:effectLst/>
              <a:latin typeface="-apple-system"/>
            </a:endParaRPr>
          </a:p>
          <a:p>
            <a:r>
              <a:rPr lang="en-US" sz="2000" dirty="0">
                <a:solidFill>
                  <a:srgbClr val="E6EDF3"/>
                </a:solidFill>
                <a:latin typeface="-apple-system"/>
              </a:rPr>
              <a:t>Install via SPM in the project or via Homebrew with </a:t>
            </a:r>
            <a:r>
              <a:rPr lang="en-US" sz="1600" dirty="0">
                <a:solidFill>
                  <a:srgbClr val="00B050"/>
                </a:solidFill>
                <a:highlight>
                  <a:srgbClr val="000000"/>
                </a:highlight>
                <a:latin typeface="Andale Mono" panose="020B0509000000000004" pitchFamily="49" charset="0"/>
              </a:rPr>
              <a:t>brew install swiftgen</a:t>
            </a:r>
          </a:p>
          <a:p>
            <a:r>
              <a:rPr lang="en-US" sz="2000" dirty="0">
                <a:solidFill>
                  <a:srgbClr val="E6EDF3"/>
                </a:solidFill>
                <a:latin typeface="-apple-system"/>
              </a:rPr>
              <a:t>Integrate differently depending how you install it.  Will elaborate more later.</a:t>
            </a:r>
          </a:p>
          <a:p>
            <a:r>
              <a:rPr lang="en-US" sz="2000" dirty="0">
                <a:solidFill>
                  <a:srgbClr val="E6EDF3"/>
                </a:solidFill>
                <a:latin typeface="-apple-system"/>
              </a:rPr>
              <a:t>Newer versions of Xcode do </a:t>
            </a:r>
            <a:r>
              <a:rPr lang="en-US" sz="2000" i="1" dirty="0">
                <a:solidFill>
                  <a:srgbClr val="E6EDF3"/>
                </a:solidFill>
                <a:latin typeface="-apple-system"/>
              </a:rPr>
              <a:t>some</a:t>
            </a:r>
            <a:r>
              <a:rPr lang="en-US" sz="2000" dirty="0">
                <a:solidFill>
                  <a:srgbClr val="E6EDF3"/>
                </a:solidFill>
                <a:latin typeface="-apple-system"/>
              </a:rPr>
              <a:t> of this (Images &amp; Colors) but not all.  This feature has to be disabled so that it doesn’t conflict with SwiftGen.  Will show how this is done with XcodeGen.</a:t>
            </a:r>
          </a:p>
          <a:p>
            <a:r>
              <a:rPr lang="en-US" sz="2000" dirty="0">
                <a:solidFill>
                  <a:srgbClr val="E6EDF3"/>
                </a:solidFill>
                <a:latin typeface="-apple-system"/>
              </a:rPr>
              <a:t>Configured by a yaml file, usually swiftgen.yml, and set to run as a pre-compile step when you build the project.</a:t>
            </a:r>
          </a:p>
          <a:p>
            <a:r>
              <a:rPr lang="en-US" sz="2000" dirty="0">
                <a:solidFill>
                  <a:srgbClr val="E6EDF3"/>
                </a:solidFill>
                <a:latin typeface="-apple-system"/>
              </a:rPr>
              <a:t>Does not support the built in SFSymbols from Apple but another small library does:  </a:t>
            </a:r>
            <a:r>
              <a:rPr lang="en-US" sz="2000" dirty="0">
                <a:solidFill>
                  <a:srgbClr val="E6EDF3"/>
                </a:solidFill>
                <a:latin typeface="-apple-system"/>
                <a:hlinkClick r:id="rId3"/>
              </a:rPr>
              <a:t>https://github.com/SFSafeSymbols/SFSafeSymbols</a:t>
            </a:r>
            <a:endParaRPr lang="en-US" sz="2000" dirty="0">
              <a:solidFill>
                <a:srgbClr val="E6EDF3"/>
              </a:solidFill>
              <a:latin typeface="-apple-system"/>
            </a:endParaRPr>
          </a:p>
          <a:p>
            <a:r>
              <a:rPr lang="en-US" sz="2000" dirty="0">
                <a:solidFill>
                  <a:srgbClr val="E6EDF3"/>
                </a:solidFill>
                <a:latin typeface="-apple-system"/>
              </a:rPr>
              <a:t>We will look at a small example and see how it is configured and integrated.</a:t>
            </a:r>
          </a:p>
          <a:p>
            <a:endParaRPr lang="en-US" sz="2000" dirty="0"/>
          </a:p>
        </p:txBody>
      </p:sp>
    </p:spTree>
    <p:extLst>
      <p:ext uri="{BB962C8B-B14F-4D97-AF65-F5344CB8AC3E}">
        <p14:creationId xmlns:p14="http://schemas.microsoft.com/office/powerpoint/2010/main" val="29336947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58BB6-39A9-3235-0FFC-A644044ABBB6}"/>
              </a:ext>
            </a:extLst>
          </p:cNvPr>
          <p:cNvSpPr>
            <a:spLocks noGrp="1"/>
          </p:cNvSpPr>
          <p:nvPr>
            <p:ph type="title"/>
          </p:nvPr>
        </p:nvSpPr>
        <p:spPr>
          <a:xfrm>
            <a:off x="1141413" y="618518"/>
            <a:ext cx="9905998" cy="673569"/>
          </a:xfrm>
        </p:spPr>
        <p:txBody>
          <a:bodyPr/>
          <a:lstStyle/>
          <a:p>
            <a:r>
              <a:rPr lang="en-US" cap="none" dirty="0" err="1"/>
              <a:t>SwiftLint</a:t>
            </a:r>
            <a:endParaRPr lang="en-US" dirty="0"/>
          </a:p>
        </p:txBody>
      </p:sp>
      <p:sp>
        <p:nvSpPr>
          <p:cNvPr id="3" name="Content Placeholder 2">
            <a:extLst>
              <a:ext uri="{FF2B5EF4-FFF2-40B4-BE49-F238E27FC236}">
                <a16:creationId xmlns:a16="http://schemas.microsoft.com/office/drawing/2014/main" id="{69516CBC-FDBC-37FC-8AE3-C2853A09AF87}"/>
              </a:ext>
            </a:extLst>
          </p:cNvPr>
          <p:cNvSpPr>
            <a:spLocks noGrp="1"/>
          </p:cNvSpPr>
          <p:nvPr>
            <p:ph idx="1"/>
          </p:nvPr>
        </p:nvSpPr>
        <p:spPr>
          <a:xfrm>
            <a:off x="1141412" y="1381539"/>
            <a:ext cx="9905999" cy="4499114"/>
          </a:xfrm>
        </p:spPr>
        <p:txBody>
          <a:bodyPr>
            <a:normAutofit fontScale="92500"/>
          </a:bodyPr>
          <a:lstStyle/>
          <a:p>
            <a:r>
              <a:rPr lang="en-US" dirty="0"/>
              <a:t>A tool to enforce Swift style and conventions. </a:t>
            </a:r>
            <a:r>
              <a:rPr lang="en-US" dirty="0">
                <a:hlinkClick r:id="rId2"/>
              </a:rPr>
              <a:t>https://github.com/realm/SwiftLint</a:t>
            </a:r>
            <a:endParaRPr lang="en-US" dirty="0"/>
          </a:p>
          <a:p>
            <a:r>
              <a:rPr lang="en-US" dirty="0"/>
              <a:t>Install in project with SPM or with Homebrew.  </a:t>
            </a:r>
            <a:r>
              <a:rPr lang="en-US" sz="1700" dirty="0">
                <a:solidFill>
                  <a:srgbClr val="00B050"/>
                </a:solidFill>
                <a:highlight>
                  <a:srgbClr val="000000"/>
                </a:highlight>
                <a:latin typeface="Andale Mono" panose="020B0509000000000004" pitchFamily="49" charset="0"/>
              </a:rPr>
              <a:t>brew install </a:t>
            </a:r>
            <a:r>
              <a:rPr lang="en-US" sz="1700" dirty="0" err="1">
                <a:solidFill>
                  <a:srgbClr val="00B050"/>
                </a:solidFill>
                <a:highlight>
                  <a:srgbClr val="000000"/>
                </a:highlight>
                <a:latin typeface="Andale Mono" panose="020B0509000000000004" pitchFamily="49" charset="0"/>
              </a:rPr>
              <a:t>swiftlint</a:t>
            </a:r>
            <a:endParaRPr lang="en-US" sz="1700" dirty="0">
              <a:solidFill>
                <a:srgbClr val="00B050"/>
              </a:solidFill>
              <a:highlight>
                <a:srgbClr val="000000"/>
              </a:highlight>
              <a:latin typeface="Andale Mono" panose="020B0509000000000004" pitchFamily="49" charset="0"/>
            </a:endParaRPr>
          </a:p>
          <a:p>
            <a:r>
              <a:rPr lang="en-US" dirty="0"/>
              <a:t>Integrate differently depending on how you install it.  Runs as a post compile step.</a:t>
            </a:r>
          </a:p>
          <a:p>
            <a:r>
              <a:rPr lang="en-US" dirty="0"/>
              <a:t>Configure with… yep, a yaml file!  Default looks for .</a:t>
            </a:r>
            <a:r>
              <a:rPr lang="en-US" dirty="0" err="1"/>
              <a:t>swiftlint.yml</a:t>
            </a:r>
            <a:r>
              <a:rPr lang="en-US" dirty="0"/>
              <a:t> (Yes, it’s a dot file, yes that makes it pain.  Can change it but usually don’t bother.)</a:t>
            </a:r>
          </a:p>
          <a:p>
            <a:r>
              <a:rPr lang="en-US" dirty="0"/>
              <a:t>Good default style configuration starter from </a:t>
            </a:r>
            <a:r>
              <a:rPr lang="en-US" dirty="0" err="1"/>
              <a:t>Kodeco</a:t>
            </a:r>
            <a:r>
              <a:rPr lang="en-US" dirty="0"/>
              <a:t> (</a:t>
            </a:r>
            <a:r>
              <a:rPr lang="en-US" dirty="0" err="1"/>
              <a:t>raywenderlich.com</a:t>
            </a:r>
            <a:r>
              <a:rPr lang="en-US" dirty="0"/>
              <a:t>) </a:t>
            </a:r>
            <a:r>
              <a:rPr lang="en-US" dirty="0">
                <a:hlinkClick r:id="rId3"/>
              </a:rPr>
              <a:t>https://github.com/kodecocodes/swift-style-guide/blob/main/com.raywenderlich.swiftlint.yml</a:t>
            </a:r>
            <a:endParaRPr lang="en-US" dirty="0"/>
          </a:p>
          <a:p>
            <a:r>
              <a:rPr lang="en-US" dirty="0"/>
              <a:t>Rule &amp; configuration documentation: </a:t>
            </a:r>
            <a:r>
              <a:rPr lang="en-US" dirty="0">
                <a:hlinkClick r:id="rId4"/>
              </a:rPr>
              <a:t>https://realm.github.io/SwiftLint/index.html</a:t>
            </a:r>
            <a:endParaRPr lang="en-US" dirty="0"/>
          </a:p>
        </p:txBody>
      </p:sp>
    </p:spTree>
    <p:extLst>
      <p:ext uri="{BB962C8B-B14F-4D97-AF65-F5344CB8AC3E}">
        <p14:creationId xmlns:p14="http://schemas.microsoft.com/office/powerpoint/2010/main" val="1167260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a:extLst>
            <a:ext uri="{FF2B5EF4-FFF2-40B4-BE49-F238E27FC236}">
              <a16:creationId xmlns:a16="http://schemas.microsoft.com/office/drawing/2014/main" id="{8A295A31-4142-CEBB-4FC7-784D005F7048}"/>
            </a:ext>
          </a:extLst>
        </p:cNvPr>
        <p:cNvGrpSpPr/>
        <p:nvPr/>
      </p:nvGrpSpPr>
      <p:grpSpPr>
        <a:xfrm>
          <a:off x="0" y="0"/>
          <a:ext cx="0" cy="0"/>
          <a:chOff x="0" y="0"/>
          <a:chExt cx="0" cy="0"/>
        </a:xfrm>
      </p:grpSpPr>
      <p:pic>
        <p:nvPicPr>
          <p:cNvPr id="7" name="Picture 6" descr="A screenshot of a computer program&#10;&#10;Description automatically generated">
            <a:extLst>
              <a:ext uri="{FF2B5EF4-FFF2-40B4-BE49-F238E27FC236}">
                <a16:creationId xmlns:a16="http://schemas.microsoft.com/office/drawing/2014/main" id="{CAC61FA3-AC53-E8F5-BAAA-CEBE02B180BE}"/>
              </a:ext>
            </a:extLst>
          </p:cNvPr>
          <p:cNvPicPr>
            <a:picLocks noChangeAspect="1"/>
          </p:cNvPicPr>
          <p:nvPr/>
        </p:nvPicPr>
        <p:blipFill>
          <a:blip r:embed="rId2"/>
          <a:stretch>
            <a:fillRect/>
          </a:stretch>
        </p:blipFill>
        <p:spPr>
          <a:xfrm>
            <a:off x="795291" y="0"/>
            <a:ext cx="10601417" cy="6858000"/>
          </a:xfrm>
          <a:prstGeom prst="rect">
            <a:avLst/>
          </a:prstGeom>
        </p:spPr>
      </p:pic>
    </p:spTree>
    <p:extLst>
      <p:ext uri="{BB962C8B-B14F-4D97-AF65-F5344CB8AC3E}">
        <p14:creationId xmlns:p14="http://schemas.microsoft.com/office/powerpoint/2010/main" val="682448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5ABC9-8402-36B4-9677-331614CC1E6D}"/>
              </a:ext>
            </a:extLst>
          </p:cNvPr>
          <p:cNvSpPr>
            <a:spLocks noGrp="1"/>
          </p:cNvSpPr>
          <p:nvPr>
            <p:ph type="title"/>
          </p:nvPr>
        </p:nvSpPr>
        <p:spPr>
          <a:xfrm>
            <a:off x="1141413" y="618518"/>
            <a:ext cx="9905998" cy="772960"/>
          </a:xfrm>
        </p:spPr>
        <p:txBody>
          <a:bodyPr/>
          <a:lstStyle/>
          <a:p>
            <a:r>
              <a:rPr lang="en-US" cap="none" dirty="0"/>
              <a:t>XcodeGen</a:t>
            </a:r>
            <a:endParaRPr lang="en-US" dirty="0"/>
          </a:p>
        </p:txBody>
      </p:sp>
      <p:sp>
        <p:nvSpPr>
          <p:cNvPr id="3" name="Content Placeholder 2">
            <a:extLst>
              <a:ext uri="{FF2B5EF4-FFF2-40B4-BE49-F238E27FC236}">
                <a16:creationId xmlns:a16="http://schemas.microsoft.com/office/drawing/2014/main" id="{3D13D8A8-A83D-64CC-6398-4D359FF13D84}"/>
              </a:ext>
            </a:extLst>
          </p:cNvPr>
          <p:cNvSpPr>
            <a:spLocks noGrp="1"/>
          </p:cNvSpPr>
          <p:nvPr>
            <p:ph idx="1"/>
          </p:nvPr>
        </p:nvSpPr>
        <p:spPr>
          <a:xfrm>
            <a:off x="1141412" y="1391478"/>
            <a:ext cx="9905999" cy="4399723"/>
          </a:xfrm>
        </p:spPr>
        <p:txBody>
          <a:bodyPr>
            <a:normAutofit/>
          </a:bodyPr>
          <a:lstStyle/>
          <a:p>
            <a:r>
              <a:rPr lang="en-US" dirty="0"/>
              <a:t>Generates Xcode project files (</a:t>
            </a:r>
            <a:r>
              <a:rPr lang="en-US" dirty="0" err="1"/>
              <a:t>project.pbxproj</a:t>
            </a:r>
            <a:r>
              <a:rPr lang="en-US" dirty="0"/>
              <a:t>) from the file system and a yaml or </a:t>
            </a:r>
            <a:r>
              <a:rPr lang="en-US" dirty="0" err="1"/>
              <a:t>json</a:t>
            </a:r>
            <a:r>
              <a:rPr lang="en-US" dirty="0"/>
              <a:t> configuration file. </a:t>
            </a:r>
            <a:r>
              <a:rPr lang="en-US" dirty="0">
                <a:hlinkClick r:id="rId2"/>
              </a:rPr>
              <a:t>https://github.com/yonaskolb/XcodeGen</a:t>
            </a:r>
            <a:endParaRPr lang="en-US" dirty="0"/>
          </a:p>
          <a:p>
            <a:r>
              <a:rPr lang="en-US" dirty="0"/>
              <a:t>Install from Homebrew: </a:t>
            </a:r>
            <a:r>
              <a:rPr lang="en-US" sz="1600" dirty="0">
                <a:solidFill>
                  <a:srgbClr val="00B050"/>
                </a:solidFill>
                <a:highlight>
                  <a:srgbClr val="000000"/>
                </a:highlight>
                <a:latin typeface="Andale Mono" panose="020B0509000000000004" pitchFamily="49" charset="0"/>
              </a:rPr>
              <a:t>brew install xcodegen</a:t>
            </a:r>
          </a:p>
          <a:p>
            <a:r>
              <a:rPr lang="en-US" dirty="0"/>
              <a:t>Extensive configuration documentation: </a:t>
            </a:r>
            <a:r>
              <a:rPr lang="en-US" dirty="0">
                <a:hlinkClick r:id="rId3"/>
              </a:rPr>
              <a:t>https://github.com/yonaskolb/XcodeGen/blob/master/Docs/ProjectSpec.md</a:t>
            </a:r>
            <a:endParaRPr lang="en-US" dirty="0"/>
          </a:p>
          <a:p>
            <a:r>
              <a:rPr lang="en-US" dirty="0"/>
              <a:t>I consider this, or a utility like it (</a:t>
            </a:r>
            <a:r>
              <a:rPr lang="en-US" dirty="0" err="1"/>
              <a:t>Tuist</a:t>
            </a:r>
            <a:r>
              <a:rPr lang="en-US" dirty="0"/>
              <a:t>, </a:t>
            </a:r>
            <a:r>
              <a:rPr lang="en-US" dirty="0" err="1"/>
              <a:t>Bazel</a:t>
            </a:r>
            <a:r>
              <a:rPr lang="en-US" dirty="0"/>
              <a:t>, etc.) as very beneficial to personal projects and essential to large scale projects with many developers.  Why?</a:t>
            </a:r>
          </a:p>
        </p:txBody>
      </p:sp>
    </p:spTree>
    <p:extLst>
      <p:ext uri="{BB962C8B-B14F-4D97-AF65-F5344CB8AC3E}">
        <p14:creationId xmlns:p14="http://schemas.microsoft.com/office/powerpoint/2010/main" val="25949659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E4A57B-7EA0-DF43-A62C-1C0AB102C6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05D8F2-5E51-75C7-FE58-B798C86A96E9}"/>
              </a:ext>
            </a:extLst>
          </p:cNvPr>
          <p:cNvSpPr>
            <a:spLocks noGrp="1"/>
          </p:cNvSpPr>
          <p:nvPr>
            <p:ph type="title"/>
          </p:nvPr>
        </p:nvSpPr>
        <p:spPr>
          <a:xfrm>
            <a:off x="1141413" y="618518"/>
            <a:ext cx="9905998" cy="772960"/>
          </a:xfrm>
        </p:spPr>
        <p:txBody>
          <a:bodyPr/>
          <a:lstStyle/>
          <a:p>
            <a:r>
              <a:rPr lang="en-US" cap="none" dirty="0"/>
              <a:t>Why XcodeGen?</a:t>
            </a:r>
            <a:endParaRPr lang="en-US" dirty="0"/>
          </a:p>
        </p:txBody>
      </p:sp>
      <p:sp>
        <p:nvSpPr>
          <p:cNvPr id="3" name="Content Placeholder 2">
            <a:extLst>
              <a:ext uri="{FF2B5EF4-FFF2-40B4-BE49-F238E27FC236}">
                <a16:creationId xmlns:a16="http://schemas.microsoft.com/office/drawing/2014/main" id="{5AC20262-1B61-4E8F-67D1-0012BCE8A8EE}"/>
              </a:ext>
            </a:extLst>
          </p:cNvPr>
          <p:cNvSpPr>
            <a:spLocks noGrp="1"/>
          </p:cNvSpPr>
          <p:nvPr>
            <p:ph idx="1"/>
          </p:nvPr>
        </p:nvSpPr>
        <p:spPr>
          <a:xfrm>
            <a:off x="1141412" y="1391478"/>
            <a:ext cx="9905999" cy="4939748"/>
          </a:xfrm>
        </p:spPr>
        <p:txBody>
          <a:bodyPr>
            <a:normAutofit fontScale="92500" lnSpcReduction="10000"/>
          </a:bodyPr>
          <a:lstStyle/>
          <a:p>
            <a:r>
              <a:rPr lang="en-US" dirty="0"/>
              <a:t>The Xcode project file (AppName.xcodeproj/project.pbxproj) is exceptionally opaque XML that tracks the contents of the entire project (files, groups, </a:t>
            </a:r>
            <a:r>
              <a:rPr lang="en-US" dirty="0" err="1"/>
              <a:t>etc</a:t>
            </a:r>
            <a:r>
              <a:rPr lang="en-US" dirty="0"/>
              <a:t>) so it is easy to get conflicts when merging or rebasing branches.  Resolving these conflicts is particularly complex and time consuming.</a:t>
            </a:r>
          </a:p>
          <a:p>
            <a:r>
              <a:rPr lang="en-US" dirty="0"/>
              <a:t>This can happen in individual projects if you have several features branches under development at the same time and is significantly more likely with each additional developer.</a:t>
            </a:r>
          </a:p>
          <a:p>
            <a:r>
              <a:rPr lang="en-US" dirty="0"/>
              <a:t>XcodeGen can also help with other complex tasks like renaming an Xcode project.  With XcodeGen you can edit the project.yml and Info.plist files, change the folder names and run xcodegen.  Contrast this with the manual steps: </a:t>
            </a:r>
            <a:r>
              <a:rPr lang="en-US" dirty="0">
                <a:hlinkClick r:id="rId2"/>
              </a:rPr>
              <a:t>https://gist.github.com/opi-smccoole/68a4799c6ef97cea9a7237e00de63814#file-renamingxcodeprojects-md</a:t>
            </a:r>
            <a:endParaRPr lang="en-US" dirty="0"/>
          </a:p>
        </p:txBody>
      </p:sp>
    </p:spTree>
    <p:extLst>
      <p:ext uri="{BB962C8B-B14F-4D97-AF65-F5344CB8AC3E}">
        <p14:creationId xmlns:p14="http://schemas.microsoft.com/office/powerpoint/2010/main" val="3598894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4D719-6579-9DC3-7E32-8BFF70760311}"/>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D32D2985-75BA-EBFB-2FAB-29959C16A2E1}"/>
              </a:ext>
            </a:extLst>
          </p:cNvPr>
          <p:cNvSpPr>
            <a:spLocks noGrp="1"/>
          </p:cNvSpPr>
          <p:nvPr>
            <p:ph idx="1"/>
          </p:nvPr>
        </p:nvSpPr>
        <p:spPr/>
        <p:txBody>
          <a:bodyPr/>
          <a:lstStyle/>
          <a:p>
            <a:r>
              <a:rPr lang="en-US" dirty="0"/>
              <a:t>Professional software developer since 1988</a:t>
            </a:r>
          </a:p>
          <a:p>
            <a:r>
              <a:rPr lang="en-US" dirty="0"/>
              <a:t>Co-founded the mobile development practice at Object Partners in 2010</a:t>
            </a:r>
          </a:p>
          <a:p>
            <a:r>
              <a:rPr lang="en-US" dirty="0"/>
              <a:t>Principle iOS Engineer at CVS Health since January 2024</a:t>
            </a:r>
          </a:p>
          <a:p>
            <a:r>
              <a:rPr lang="en-US" dirty="0"/>
              <a:t>14 years of experience in iOS development, some experience in Android and cross-platform application development.</a:t>
            </a:r>
          </a:p>
        </p:txBody>
      </p:sp>
    </p:spTree>
    <p:extLst>
      <p:ext uri="{BB962C8B-B14F-4D97-AF65-F5344CB8AC3E}">
        <p14:creationId xmlns:p14="http://schemas.microsoft.com/office/powerpoint/2010/main" val="2473256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0E5280-093A-1062-6479-29D2D30DBAA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EFFDE5D-E062-5CC9-0158-679F0518BD99}"/>
              </a:ext>
            </a:extLst>
          </p:cNvPr>
          <p:cNvSpPr>
            <a:spLocks noGrp="1"/>
          </p:cNvSpPr>
          <p:nvPr>
            <p:ph type="title"/>
          </p:nvPr>
        </p:nvSpPr>
        <p:spPr>
          <a:xfrm>
            <a:off x="1141413" y="618518"/>
            <a:ext cx="9905998" cy="772960"/>
          </a:xfrm>
        </p:spPr>
        <p:txBody>
          <a:bodyPr/>
          <a:lstStyle/>
          <a:p>
            <a:r>
              <a:rPr lang="en-US" cap="none" dirty="0"/>
              <a:t>Using XcodeGen</a:t>
            </a:r>
            <a:endParaRPr lang="en-US" dirty="0"/>
          </a:p>
        </p:txBody>
      </p:sp>
      <p:sp>
        <p:nvSpPr>
          <p:cNvPr id="3" name="Content Placeholder 2">
            <a:extLst>
              <a:ext uri="{FF2B5EF4-FFF2-40B4-BE49-F238E27FC236}">
                <a16:creationId xmlns:a16="http://schemas.microsoft.com/office/drawing/2014/main" id="{03424C47-80DA-ED9F-4285-1C9F1CAE830D}"/>
              </a:ext>
            </a:extLst>
          </p:cNvPr>
          <p:cNvSpPr>
            <a:spLocks noGrp="1"/>
          </p:cNvSpPr>
          <p:nvPr>
            <p:ph idx="1"/>
          </p:nvPr>
        </p:nvSpPr>
        <p:spPr>
          <a:xfrm>
            <a:off x="1141412" y="1391478"/>
            <a:ext cx="9905999" cy="5009322"/>
          </a:xfrm>
        </p:spPr>
        <p:txBody>
          <a:bodyPr>
            <a:normAutofit fontScale="92500"/>
          </a:bodyPr>
          <a:lstStyle/>
          <a:p>
            <a:r>
              <a:rPr lang="en-US" dirty="0"/>
              <a:t>There are a few gotchas in setup with the newer project formats and defaults in Xcode 15 like Info.plist “syncing” and disabling Image and Color type generation for SwiftGen.  Will walk through an example project.yml configuration file at the end.</a:t>
            </a:r>
          </a:p>
          <a:p>
            <a:r>
              <a:rPr lang="en-US" dirty="0"/>
              <a:t>Once set up, you remove AppName.xcodeproj and add it to your .</a:t>
            </a:r>
            <a:r>
              <a:rPr lang="en-US" dirty="0" err="1"/>
              <a:t>gitignore</a:t>
            </a:r>
            <a:r>
              <a:rPr lang="en-US" dirty="0"/>
              <a:t> file so you do not check it into source code control.  </a:t>
            </a:r>
          </a:p>
          <a:p>
            <a:r>
              <a:rPr lang="en-US" dirty="0"/>
              <a:t>When you clone the repository for the first time you run </a:t>
            </a:r>
            <a:r>
              <a:rPr lang="en-US" sz="1600" dirty="0">
                <a:solidFill>
                  <a:srgbClr val="00B050"/>
                </a:solidFill>
                <a:highlight>
                  <a:srgbClr val="000000"/>
                </a:highlight>
                <a:latin typeface="Andale Mono" panose="020B0509000000000004" pitchFamily="49" charset="0"/>
              </a:rPr>
              <a:t>xcodegen generate</a:t>
            </a:r>
            <a:r>
              <a:rPr lang="en-US" dirty="0"/>
              <a:t> to create the project file, which you can then open with Xcode.</a:t>
            </a:r>
          </a:p>
          <a:p>
            <a:r>
              <a:rPr lang="en-US" dirty="0"/>
              <a:t>When you check out a new branch or pull updates from your source code control repository you also run </a:t>
            </a:r>
            <a:r>
              <a:rPr lang="en-US" sz="1700" dirty="0">
                <a:solidFill>
                  <a:srgbClr val="00B050"/>
                </a:solidFill>
                <a:highlight>
                  <a:srgbClr val="000000"/>
                </a:highlight>
                <a:latin typeface="Andale Mono" panose="020B0509000000000004" pitchFamily="49" charset="0"/>
              </a:rPr>
              <a:t>xcodegen generate</a:t>
            </a:r>
            <a:r>
              <a:rPr lang="en-US" dirty="0"/>
              <a:t> to update the project file.</a:t>
            </a:r>
          </a:p>
          <a:p>
            <a:r>
              <a:rPr lang="en-US" dirty="0"/>
              <a:t>Small (very contrived) configuration file walkthrough and demo at the end.</a:t>
            </a:r>
          </a:p>
          <a:p>
            <a:endParaRPr lang="en-US" dirty="0"/>
          </a:p>
        </p:txBody>
      </p:sp>
    </p:spTree>
    <p:extLst>
      <p:ext uri="{BB962C8B-B14F-4D97-AF65-F5344CB8AC3E}">
        <p14:creationId xmlns:p14="http://schemas.microsoft.com/office/powerpoint/2010/main" val="25256861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a:extLst>
            <a:ext uri="{FF2B5EF4-FFF2-40B4-BE49-F238E27FC236}">
              <a16:creationId xmlns:a16="http://schemas.microsoft.com/office/drawing/2014/main" id="{DFAAAD4B-F506-A283-2C5A-07DDD3A1389A}"/>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4"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C54C47F9-1B4F-6AFD-32ED-3663E475EA02}"/>
              </a:ext>
            </a:extLst>
          </p:cNvPr>
          <p:cNvSpPr>
            <a:spLocks noGrp="1"/>
          </p:cNvSpPr>
          <p:nvPr>
            <p:ph type="title"/>
          </p:nvPr>
        </p:nvSpPr>
        <p:spPr>
          <a:xfrm>
            <a:off x="1141413" y="618518"/>
            <a:ext cx="4459286" cy="616557"/>
          </a:xfrm>
        </p:spPr>
        <p:txBody>
          <a:bodyPr>
            <a:normAutofit/>
          </a:bodyPr>
          <a:lstStyle/>
          <a:p>
            <a:r>
              <a:rPr lang="en-US" sz="3200" cap="none"/>
              <a:t>RocketSim</a:t>
            </a:r>
            <a:endParaRPr lang="en-US" sz="3200"/>
          </a:p>
        </p:txBody>
      </p:sp>
      <p:sp>
        <p:nvSpPr>
          <p:cNvPr id="3" name="Content Placeholder 2">
            <a:extLst>
              <a:ext uri="{FF2B5EF4-FFF2-40B4-BE49-F238E27FC236}">
                <a16:creationId xmlns:a16="http://schemas.microsoft.com/office/drawing/2014/main" id="{615437D6-B5CB-6FE7-FEF5-C970B3542356}"/>
              </a:ext>
            </a:extLst>
          </p:cNvPr>
          <p:cNvSpPr>
            <a:spLocks noGrp="1"/>
          </p:cNvSpPr>
          <p:nvPr>
            <p:ph idx="1"/>
          </p:nvPr>
        </p:nvSpPr>
        <p:spPr>
          <a:xfrm>
            <a:off x="1141412" y="1364643"/>
            <a:ext cx="4459287" cy="4849890"/>
          </a:xfrm>
        </p:spPr>
        <p:txBody>
          <a:bodyPr>
            <a:normAutofit/>
          </a:bodyPr>
          <a:lstStyle/>
          <a:p>
            <a:r>
              <a:rPr lang="en-US" sz="2000" dirty="0"/>
              <a:t>Enhances and simplifies interacting with Xcode simulators. </a:t>
            </a:r>
            <a:r>
              <a:rPr lang="en-US" sz="2000" dirty="0">
                <a:hlinkClick r:id="rId4"/>
              </a:rPr>
              <a:t>https://www.rocketsim.app/</a:t>
            </a:r>
            <a:r>
              <a:rPr lang="en-US" sz="2000" dirty="0"/>
              <a:t> </a:t>
            </a:r>
          </a:p>
          <a:p>
            <a:r>
              <a:rPr lang="en-US" sz="2000" dirty="0"/>
              <a:t>This a paid app and I am not affiliated or sponsored by the creator in any way, but I feel that it is worth it for what it does.  Yearly sub ~$30.  Can catch Black Friday sales.</a:t>
            </a:r>
          </a:p>
          <a:p>
            <a:r>
              <a:rPr lang="en-US" sz="2000" dirty="0"/>
              <a:t>Very extensive feature list on the home webpage.</a:t>
            </a:r>
          </a:p>
          <a:p>
            <a:r>
              <a:rPr lang="en-US" sz="2000" dirty="0"/>
              <a:t>Walk through highlights on each tab.</a:t>
            </a:r>
          </a:p>
        </p:txBody>
      </p:sp>
      <p:pic>
        <p:nvPicPr>
          <p:cNvPr id="7" name="Picture 6" descr="A screenshot of a cell phone&#10;&#10;Description automatically generated">
            <a:extLst>
              <a:ext uri="{FF2B5EF4-FFF2-40B4-BE49-F238E27FC236}">
                <a16:creationId xmlns:a16="http://schemas.microsoft.com/office/drawing/2014/main" id="{329962CC-DE94-686D-8224-AA05FB6747E3}"/>
              </a:ext>
            </a:extLst>
          </p:cNvPr>
          <p:cNvPicPr>
            <a:picLocks noChangeAspect="1"/>
          </p:cNvPicPr>
          <p:nvPr/>
        </p:nvPicPr>
        <p:blipFill>
          <a:blip r:embed="rId5"/>
          <a:stretch>
            <a:fillRect/>
          </a:stretch>
        </p:blipFill>
        <p:spPr>
          <a:xfrm>
            <a:off x="6725634" y="618518"/>
            <a:ext cx="4197010"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6" name="Group 15">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7"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8"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9"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4"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3644138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C52794C3-BC4B-EAA7-4FD0-4373D7434CD9}"/>
              </a:ext>
            </a:extLst>
          </p:cNvPr>
          <p:cNvSpPr>
            <a:spLocks noGrp="1"/>
          </p:cNvSpPr>
          <p:nvPr>
            <p:ph type="title"/>
          </p:nvPr>
        </p:nvSpPr>
        <p:spPr>
          <a:xfrm>
            <a:off x="1141413" y="618518"/>
            <a:ext cx="4459286" cy="912813"/>
          </a:xfrm>
        </p:spPr>
        <p:txBody>
          <a:bodyPr>
            <a:normAutofit/>
          </a:bodyPr>
          <a:lstStyle/>
          <a:p>
            <a:r>
              <a:rPr lang="en-US" sz="3200" cap="none" dirty="0" err="1"/>
              <a:t>RocketSim</a:t>
            </a:r>
            <a:endParaRPr lang="en-US" sz="3200" cap="none" dirty="0"/>
          </a:p>
        </p:txBody>
      </p:sp>
      <p:sp>
        <p:nvSpPr>
          <p:cNvPr id="13" name="Content Placeholder 12">
            <a:extLst>
              <a:ext uri="{FF2B5EF4-FFF2-40B4-BE49-F238E27FC236}">
                <a16:creationId xmlns:a16="http://schemas.microsoft.com/office/drawing/2014/main" id="{EB19978E-5A10-1347-0AD7-ED59FF9794BF}"/>
              </a:ext>
            </a:extLst>
          </p:cNvPr>
          <p:cNvSpPr>
            <a:spLocks noGrp="1"/>
          </p:cNvSpPr>
          <p:nvPr>
            <p:ph idx="1"/>
          </p:nvPr>
        </p:nvSpPr>
        <p:spPr>
          <a:xfrm>
            <a:off x="1141412" y="1435101"/>
            <a:ext cx="4459287" cy="4779432"/>
          </a:xfrm>
        </p:spPr>
        <p:txBody>
          <a:bodyPr>
            <a:normAutofit/>
          </a:bodyPr>
          <a:lstStyle/>
          <a:p>
            <a:r>
              <a:rPr lang="en-US" sz="2000" dirty="0"/>
              <a:t>Grids and rulers very handy for aligning elements and checking against designs.</a:t>
            </a:r>
          </a:p>
          <a:p>
            <a:r>
              <a:rPr lang="en-US" sz="2000" dirty="0"/>
              <a:t>Compare with design image, overlay to see how well the current view matches a design.</a:t>
            </a:r>
          </a:p>
        </p:txBody>
      </p:sp>
      <p:pic>
        <p:nvPicPr>
          <p:cNvPr id="9" name="Content Placeholder 8">
            <a:extLst>
              <a:ext uri="{FF2B5EF4-FFF2-40B4-BE49-F238E27FC236}">
                <a16:creationId xmlns:a16="http://schemas.microsoft.com/office/drawing/2014/main" id="{BE5F9824-524B-895F-5037-1E07A6BD2319}"/>
              </a:ext>
            </a:extLst>
          </p:cNvPr>
          <p:cNvPicPr>
            <a:picLocks noChangeAspect="1"/>
          </p:cNvPicPr>
          <p:nvPr/>
        </p:nvPicPr>
        <p:blipFill>
          <a:blip r:embed="rId4"/>
          <a:srcRect l="619" r="619"/>
          <a:stretch/>
        </p:blipFill>
        <p:spPr>
          <a:xfrm>
            <a:off x="6683664" y="618518"/>
            <a:ext cx="4280951"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20" name="Group 19">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397946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a:extLst>
            <a:ext uri="{FF2B5EF4-FFF2-40B4-BE49-F238E27FC236}">
              <a16:creationId xmlns:a16="http://schemas.microsoft.com/office/drawing/2014/main" id="{4FE622EF-D38A-FEDE-B57C-8BC1D79C20C2}"/>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CDC33203-A3DF-6DB3-F860-8D3F86C38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A0C2A5FE-DA35-FF9D-14C2-1E75F58F282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1EF52CE-8EB9-1BDF-44D8-D3D9D4EFDAC1}"/>
              </a:ext>
            </a:extLst>
          </p:cNvPr>
          <p:cNvSpPr>
            <a:spLocks noGrp="1"/>
          </p:cNvSpPr>
          <p:nvPr>
            <p:ph type="title"/>
          </p:nvPr>
        </p:nvSpPr>
        <p:spPr>
          <a:xfrm>
            <a:off x="1141413" y="618518"/>
            <a:ext cx="4459286" cy="912813"/>
          </a:xfrm>
        </p:spPr>
        <p:txBody>
          <a:bodyPr>
            <a:normAutofit/>
          </a:bodyPr>
          <a:lstStyle/>
          <a:p>
            <a:r>
              <a:rPr lang="en-US" sz="3200" cap="none" dirty="0" err="1"/>
              <a:t>RocketSim</a:t>
            </a:r>
            <a:endParaRPr lang="en-US" sz="3200" cap="none" dirty="0"/>
          </a:p>
        </p:txBody>
      </p:sp>
      <p:sp>
        <p:nvSpPr>
          <p:cNvPr id="13" name="Content Placeholder 12">
            <a:extLst>
              <a:ext uri="{FF2B5EF4-FFF2-40B4-BE49-F238E27FC236}">
                <a16:creationId xmlns:a16="http://schemas.microsoft.com/office/drawing/2014/main" id="{4F1EF2F5-393F-BE54-4980-AEF28554DA35}"/>
              </a:ext>
            </a:extLst>
          </p:cNvPr>
          <p:cNvSpPr>
            <a:spLocks noGrp="1"/>
          </p:cNvSpPr>
          <p:nvPr>
            <p:ph idx="1"/>
          </p:nvPr>
        </p:nvSpPr>
        <p:spPr>
          <a:xfrm>
            <a:off x="1141412" y="1435101"/>
            <a:ext cx="4459287" cy="4779432"/>
          </a:xfrm>
        </p:spPr>
        <p:txBody>
          <a:bodyPr>
            <a:normAutofit lnSpcReduction="10000"/>
          </a:bodyPr>
          <a:lstStyle/>
          <a:p>
            <a:r>
              <a:rPr lang="en-US" sz="2000" dirty="0"/>
              <a:t>See and change </a:t>
            </a:r>
            <a:r>
              <a:rPr lang="en-US" sz="2000" dirty="0" err="1"/>
              <a:t>UserDefaults</a:t>
            </a:r>
            <a:r>
              <a:rPr lang="en-US" sz="2000" dirty="0"/>
              <a:t> and perform actions on the app like looking at the app file structure and contents, launching with different locales and </a:t>
            </a:r>
            <a:r>
              <a:rPr lang="en-US" sz="2000" dirty="0" err="1"/>
              <a:t>timezones</a:t>
            </a:r>
            <a:r>
              <a:rPr lang="en-US" sz="2000" dirty="0"/>
              <a:t>.</a:t>
            </a:r>
          </a:p>
          <a:p>
            <a:r>
              <a:rPr lang="en-US" sz="2000" dirty="0"/>
              <a:t>Invoke </a:t>
            </a:r>
            <a:r>
              <a:rPr lang="en-US" sz="2000" dirty="0" err="1"/>
              <a:t>deeplinks</a:t>
            </a:r>
            <a:r>
              <a:rPr lang="en-US" sz="2000" dirty="0"/>
              <a:t> supported by the app.</a:t>
            </a:r>
          </a:p>
          <a:p>
            <a:r>
              <a:rPr lang="en-US" sz="2000" dirty="0"/>
              <a:t>Send notifications to the app.</a:t>
            </a:r>
          </a:p>
          <a:p>
            <a:r>
              <a:rPr lang="en-US" sz="2000" dirty="0"/>
              <a:t>Change the location of the simulator device.</a:t>
            </a:r>
          </a:p>
          <a:p>
            <a:r>
              <a:rPr lang="en-US" sz="2000" dirty="0"/>
              <a:t>Grant and revoke system permissions for the app.</a:t>
            </a:r>
          </a:p>
          <a:p>
            <a:r>
              <a:rPr lang="en-US" sz="2000" dirty="0"/>
              <a:t>Toggle airplane mode for testing.</a:t>
            </a:r>
          </a:p>
        </p:txBody>
      </p:sp>
      <p:pic>
        <p:nvPicPr>
          <p:cNvPr id="9" name="Content Placeholder 8">
            <a:extLst>
              <a:ext uri="{FF2B5EF4-FFF2-40B4-BE49-F238E27FC236}">
                <a16:creationId xmlns:a16="http://schemas.microsoft.com/office/drawing/2014/main" id="{C7B68100-33AC-48FB-C43C-C644DD3BFB97}"/>
              </a:ext>
            </a:extLst>
          </p:cNvPr>
          <p:cNvPicPr>
            <a:picLocks noChangeAspect="1"/>
          </p:cNvPicPr>
          <p:nvPr/>
        </p:nvPicPr>
        <p:blipFill>
          <a:blip r:embed="rId4"/>
          <a:srcRect t="308" b="308"/>
          <a:stretch/>
        </p:blipFill>
        <p:spPr>
          <a:xfrm>
            <a:off x="6683664" y="618518"/>
            <a:ext cx="4280951"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20" name="Group 19">
            <a:extLst>
              <a:ext uri="{FF2B5EF4-FFF2-40B4-BE49-F238E27FC236}">
                <a16:creationId xmlns:a16="http://schemas.microsoft.com/office/drawing/2014/main" id="{85408595-0E7D-D8D7-0E3B-E7903E4BB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a:extLst>
                <a:ext uri="{FF2B5EF4-FFF2-40B4-BE49-F238E27FC236}">
                  <a16:creationId xmlns:a16="http://schemas.microsoft.com/office/drawing/2014/main" id="{B691D297-E25F-C218-2CF3-9D172F10348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41A67E7F-8E74-27EB-B44F-4D629F13217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60CF0E1E-5927-88E7-3C81-8CA1224A8F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96B35517-F194-2A2B-64D3-B439FDAB0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273807A7-3E2B-B4E4-7367-A475C5342B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89849E93-193B-EFAA-49A6-566DB440F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94DE2E3C-6BE7-234F-9D99-9AA64956F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4DC1F353-43FD-FFC1-93AB-A2D51B67AD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CDC63ED6-149E-C4A9-B033-3EA84A3E35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0770CBAA-2E5D-7E5B-A45A-A8478E726E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399F1637-23EA-B5E1-26D9-8B4AB5A77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58C8530A-3323-C494-DE1F-BCE3748B95A9}"/>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4790909E-0E81-E609-7C0F-B68D297083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79CBEE18-7630-E135-8B20-57AB0C12EA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291BDF80-EF43-A7ED-D4B6-C2748AD782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A6F467CE-F0D4-1AC9-66E6-EFB18A6280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1ABEE174-D7BF-53D5-806F-745A43132F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C1E4157E-3076-1383-3EF3-0D5C7DCD7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2AD84100-36AA-7BF1-6C99-F56896FA070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C6BD8C1B-93EA-01F6-5B60-EFA900328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AED99ACA-BD25-F9BE-F0B2-EE98825C36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750D06B0-8D8A-794B-5C4D-FCAD15E980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79C62250-CEF5-55FE-719D-49EA46135D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121D428F-BD3D-37EA-CDFA-BC9C0C5A3C8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E3E1857E-2BA4-385A-72CD-5F9457A6E5D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EA2945AE-3FDF-244B-5EFF-FF14D241E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0C019C81-DC4F-556B-F3E2-68D8C95A96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19937814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a:extLst>
            <a:ext uri="{FF2B5EF4-FFF2-40B4-BE49-F238E27FC236}">
              <a16:creationId xmlns:a16="http://schemas.microsoft.com/office/drawing/2014/main" id="{FB854B77-295A-7480-85A7-64F929051D1B}"/>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A5CB30D9-C76F-87D0-30B5-80986D4CD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8" name="Picture 2">
            <a:extLst>
              <a:ext uri="{FF2B5EF4-FFF2-40B4-BE49-F238E27FC236}">
                <a16:creationId xmlns:a16="http://schemas.microsoft.com/office/drawing/2014/main" id="{652AFAD8-A048-68C6-AF1E-E4A1F581AC8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sp>
        <p:nvSpPr>
          <p:cNvPr id="2" name="Title 1">
            <a:extLst>
              <a:ext uri="{FF2B5EF4-FFF2-40B4-BE49-F238E27FC236}">
                <a16:creationId xmlns:a16="http://schemas.microsoft.com/office/drawing/2014/main" id="{26887590-4516-8B23-693D-F232A0B76C52}"/>
              </a:ext>
            </a:extLst>
          </p:cNvPr>
          <p:cNvSpPr>
            <a:spLocks noGrp="1"/>
          </p:cNvSpPr>
          <p:nvPr>
            <p:ph type="title"/>
          </p:nvPr>
        </p:nvSpPr>
        <p:spPr>
          <a:xfrm>
            <a:off x="1141413" y="618518"/>
            <a:ext cx="4459286" cy="912813"/>
          </a:xfrm>
        </p:spPr>
        <p:txBody>
          <a:bodyPr>
            <a:normAutofit/>
          </a:bodyPr>
          <a:lstStyle/>
          <a:p>
            <a:r>
              <a:rPr lang="en-US" sz="3200" cap="none" dirty="0" err="1"/>
              <a:t>RocketSim</a:t>
            </a:r>
            <a:endParaRPr lang="en-US" sz="3200" cap="none" dirty="0"/>
          </a:p>
        </p:txBody>
      </p:sp>
      <p:sp>
        <p:nvSpPr>
          <p:cNvPr id="13" name="Content Placeholder 12">
            <a:extLst>
              <a:ext uri="{FF2B5EF4-FFF2-40B4-BE49-F238E27FC236}">
                <a16:creationId xmlns:a16="http://schemas.microsoft.com/office/drawing/2014/main" id="{9DAB1D7A-BB48-7D93-D6F8-A92AC31E55D5}"/>
              </a:ext>
            </a:extLst>
          </p:cNvPr>
          <p:cNvSpPr>
            <a:spLocks noGrp="1"/>
          </p:cNvSpPr>
          <p:nvPr>
            <p:ph idx="1"/>
          </p:nvPr>
        </p:nvSpPr>
        <p:spPr>
          <a:xfrm>
            <a:off x="1141412" y="1435101"/>
            <a:ext cx="4459287" cy="4779432"/>
          </a:xfrm>
        </p:spPr>
        <p:txBody>
          <a:bodyPr>
            <a:normAutofit/>
          </a:bodyPr>
          <a:lstStyle/>
          <a:p>
            <a:r>
              <a:rPr lang="en-US" sz="2000" dirty="0"/>
              <a:t>Change several settings to check accessibility concerns.</a:t>
            </a:r>
          </a:p>
          <a:p>
            <a:r>
              <a:rPr lang="en-US" sz="2000" dirty="0"/>
              <a:t>Change simulator system default appearance between dark and light mode.</a:t>
            </a:r>
          </a:p>
          <a:p>
            <a:r>
              <a:rPr lang="en-US" sz="2000" dirty="0"/>
              <a:t>Manipulate the simulator dynamic font setting to test how well the app supports font scaling.</a:t>
            </a:r>
          </a:p>
        </p:txBody>
      </p:sp>
      <p:pic>
        <p:nvPicPr>
          <p:cNvPr id="9" name="Content Placeholder 8">
            <a:extLst>
              <a:ext uri="{FF2B5EF4-FFF2-40B4-BE49-F238E27FC236}">
                <a16:creationId xmlns:a16="http://schemas.microsoft.com/office/drawing/2014/main" id="{08AB2421-7FB0-FD20-747E-471E575B4FB6}"/>
              </a:ext>
            </a:extLst>
          </p:cNvPr>
          <p:cNvPicPr>
            <a:picLocks noChangeAspect="1"/>
          </p:cNvPicPr>
          <p:nvPr/>
        </p:nvPicPr>
        <p:blipFill>
          <a:blip r:embed="rId4"/>
          <a:srcRect t="1247" b="1247"/>
          <a:stretch/>
        </p:blipFill>
        <p:spPr>
          <a:xfrm>
            <a:off x="6683664" y="618518"/>
            <a:ext cx="4280951" cy="5596015"/>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20" name="Group 19">
            <a:extLst>
              <a:ext uri="{FF2B5EF4-FFF2-40B4-BE49-F238E27FC236}">
                <a16:creationId xmlns:a16="http://schemas.microsoft.com/office/drawing/2014/main" id="{BF8C6AC1-3E04-87B0-5CE6-A791101999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a:extLst>
                <a:ext uri="{FF2B5EF4-FFF2-40B4-BE49-F238E27FC236}">
                  <a16:creationId xmlns:a16="http://schemas.microsoft.com/office/drawing/2014/main" id="{BA27E8C1-6559-0FCE-55AB-3CD4E6D010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22" name="Freeform 6">
              <a:extLst>
                <a:ext uri="{FF2B5EF4-FFF2-40B4-BE49-F238E27FC236}">
                  <a16:creationId xmlns:a16="http://schemas.microsoft.com/office/drawing/2014/main" id="{C7115711-F71B-CDC5-1C8C-BD3E4EA2D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7">
              <a:extLst>
                <a:ext uri="{FF2B5EF4-FFF2-40B4-BE49-F238E27FC236}">
                  <a16:creationId xmlns:a16="http://schemas.microsoft.com/office/drawing/2014/main" id="{CD2F9D00-021C-CCEA-842B-DCB616C1F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Freeform 8">
              <a:extLst>
                <a:ext uri="{FF2B5EF4-FFF2-40B4-BE49-F238E27FC236}">
                  <a16:creationId xmlns:a16="http://schemas.microsoft.com/office/drawing/2014/main" id="{1FB82ED0-AE15-3FF0-E03A-53820292A8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5" name="Freeform 9">
              <a:extLst>
                <a:ext uri="{FF2B5EF4-FFF2-40B4-BE49-F238E27FC236}">
                  <a16:creationId xmlns:a16="http://schemas.microsoft.com/office/drawing/2014/main" id="{5B1A8290-15D5-3227-F2CE-8DE47F3772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0">
              <a:extLst>
                <a:ext uri="{FF2B5EF4-FFF2-40B4-BE49-F238E27FC236}">
                  <a16:creationId xmlns:a16="http://schemas.microsoft.com/office/drawing/2014/main" id="{58036619-0F63-905E-C70D-87DEBC3BDE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1">
              <a:extLst>
                <a:ext uri="{FF2B5EF4-FFF2-40B4-BE49-F238E27FC236}">
                  <a16:creationId xmlns:a16="http://schemas.microsoft.com/office/drawing/2014/main" id="{67385ED5-7457-81B2-BFC8-3AED35FB4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12">
              <a:extLst>
                <a:ext uri="{FF2B5EF4-FFF2-40B4-BE49-F238E27FC236}">
                  <a16:creationId xmlns:a16="http://schemas.microsoft.com/office/drawing/2014/main" id="{8D800981-46F8-B542-5EDF-B7D0DBBC6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Freeform 13">
              <a:extLst>
                <a:ext uri="{FF2B5EF4-FFF2-40B4-BE49-F238E27FC236}">
                  <a16:creationId xmlns:a16="http://schemas.microsoft.com/office/drawing/2014/main" id="{2EB3B60B-87C8-44EB-A161-C76256EC5BF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0" name="Freeform 14">
              <a:extLst>
                <a:ext uri="{FF2B5EF4-FFF2-40B4-BE49-F238E27FC236}">
                  <a16:creationId xmlns:a16="http://schemas.microsoft.com/office/drawing/2014/main" id="{28D74A16-EC2A-3B5F-CC68-0B1BF56C6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15">
              <a:extLst>
                <a:ext uri="{FF2B5EF4-FFF2-40B4-BE49-F238E27FC236}">
                  <a16:creationId xmlns:a16="http://schemas.microsoft.com/office/drawing/2014/main" id="{37B9B584-7E52-82F5-471D-8A3943F3AA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Line 16">
              <a:extLst>
                <a:ext uri="{FF2B5EF4-FFF2-40B4-BE49-F238E27FC236}">
                  <a16:creationId xmlns:a16="http://schemas.microsoft.com/office/drawing/2014/main" id="{B578719B-F24A-295E-52F4-027590ED204F}"/>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33" name="Freeform 17">
              <a:extLst>
                <a:ext uri="{FF2B5EF4-FFF2-40B4-BE49-F238E27FC236}">
                  <a16:creationId xmlns:a16="http://schemas.microsoft.com/office/drawing/2014/main" id="{BA85FA8C-E513-D94A-AF31-1DB41ED6B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18">
              <a:extLst>
                <a:ext uri="{FF2B5EF4-FFF2-40B4-BE49-F238E27FC236}">
                  <a16:creationId xmlns:a16="http://schemas.microsoft.com/office/drawing/2014/main" id="{10F36BF1-8939-1497-C575-039B50CC52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19">
              <a:extLst>
                <a:ext uri="{FF2B5EF4-FFF2-40B4-BE49-F238E27FC236}">
                  <a16:creationId xmlns:a16="http://schemas.microsoft.com/office/drawing/2014/main" id="{3C3F0C20-C108-4C76-6AEE-1C0C6750B5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0">
              <a:extLst>
                <a:ext uri="{FF2B5EF4-FFF2-40B4-BE49-F238E27FC236}">
                  <a16:creationId xmlns:a16="http://schemas.microsoft.com/office/drawing/2014/main" id="{DD8CAC89-019A-5CDF-ACCC-E811728213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Rectangle 21">
              <a:extLst>
                <a:ext uri="{FF2B5EF4-FFF2-40B4-BE49-F238E27FC236}">
                  <a16:creationId xmlns:a16="http://schemas.microsoft.com/office/drawing/2014/main" id="{B236971D-5D11-2DC9-0D79-2E1BD6890A7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8" name="Freeform 22">
              <a:extLst>
                <a:ext uri="{FF2B5EF4-FFF2-40B4-BE49-F238E27FC236}">
                  <a16:creationId xmlns:a16="http://schemas.microsoft.com/office/drawing/2014/main" id="{B6B38302-5BE9-5083-4D21-6ED22304B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23">
              <a:extLst>
                <a:ext uri="{FF2B5EF4-FFF2-40B4-BE49-F238E27FC236}">
                  <a16:creationId xmlns:a16="http://schemas.microsoft.com/office/drawing/2014/main" id="{A5E92560-9723-6911-0520-B188A2F54B7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0" name="Freeform 24">
              <a:extLst>
                <a:ext uri="{FF2B5EF4-FFF2-40B4-BE49-F238E27FC236}">
                  <a16:creationId xmlns:a16="http://schemas.microsoft.com/office/drawing/2014/main" id="{973FC50F-DCE9-CE09-E6C7-D31E8B747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1" name="Freeform 25">
              <a:extLst>
                <a:ext uri="{FF2B5EF4-FFF2-40B4-BE49-F238E27FC236}">
                  <a16:creationId xmlns:a16="http://schemas.microsoft.com/office/drawing/2014/main" id="{3B9BBB50-7E00-A262-D53F-6AB44DEAB0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2" name="Freeform 26">
              <a:extLst>
                <a:ext uri="{FF2B5EF4-FFF2-40B4-BE49-F238E27FC236}">
                  <a16:creationId xmlns:a16="http://schemas.microsoft.com/office/drawing/2014/main" id="{B183DF13-3AF1-3D76-78B5-17E8C1C144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27">
              <a:extLst>
                <a:ext uri="{FF2B5EF4-FFF2-40B4-BE49-F238E27FC236}">
                  <a16:creationId xmlns:a16="http://schemas.microsoft.com/office/drawing/2014/main" id="{C1F60DFE-DB85-D9E2-D158-982F52C3BB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28">
              <a:extLst>
                <a:ext uri="{FF2B5EF4-FFF2-40B4-BE49-F238E27FC236}">
                  <a16:creationId xmlns:a16="http://schemas.microsoft.com/office/drawing/2014/main" id="{CFBF43E1-8327-57D5-1468-1CA51796B51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29">
              <a:extLst>
                <a:ext uri="{FF2B5EF4-FFF2-40B4-BE49-F238E27FC236}">
                  <a16:creationId xmlns:a16="http://schemas.microsoft.com/office/drawing/2014/main" id="{D6A6F50F-F6D5-142C-D66F-561356CFF5C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0">
              <a:extLst>
                <a:ext uri="{FF2B5EF4-FFF2-40B4-BE49-F238E27FC236}">
                  <a16:creationId xmlns:a16="http://schemas.microsoft.com/office/drawing/2014/main" id="{AC1CE316-14D2-6815-146E-857964278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1">
              <a:extLst>
                <a:ext uri="{FF2B5EF4-FFF2-40B4-BE49-F238E27FC236}">
                  <a16:creationId xmlns:a16="http://schemas.microsoft.com/office/drawing/2014/main" id="{2B1FD575-1D04-E03C-B3A8-CA0530B91E7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832463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EB3BA-A286-5EE3-4011-C4461AE6DA4F}"/>
              </a:ext>
            </a:extLst>
          </p:cNvPr>
          <p:cNvSpPr>
            <a:spLocks noGrp="1"/>
          </p:cNvSpPr>
          <p:nvPr>
            <p:ph type="title"/>
          </p:nvPr>
        </p:nvSpPr>
        <p:spPr>
          <a:xfrm>
            <a:off x="1141413" y="618518"/>
            <a:ext cx="9905998" cy="782899"/>
          </a:xfrm>
        </p:spPr>
        <p:txBody>
          <a:bodyPr/>
          <a:lstStyle/>
          <a:p>
            <a:r>
              <a:rPr lang="en-US" dirty="0"/>
              <a:t>More….</a:t>
            </a:r>
          </a:p>
        </p:txBody>
      </p:sp>
      <p:sp>
        <p:nvSpPr>
          <p:cNvPr id="3" name="Content Placeholder 2">
            <a:extLst>
              <a:ext uri="{FF2B5EF4-FFF2-40B4-BE49-F238E27FC236}">
                <a16:creationId xmlns:a16="http://schemas.microsoft.com/office/drawing/2014/main" id="{7DC467BA-97D3-0A6D-DFD3-3DE6240453AC}"/>
              </a:ext>
            </a:extLst>
          </p:cNvPr>
          <p:cNvSpPr>
            <a:spLocks noGrp="1"/>
          </p:cNvSpPr>
          <p:nvPr>
            <p:ph idx="1"/>
          </p:nvPr>
        </p:nvSpPr>
        <p:spPr>
          <a:xfrm>
            <a:off x="1141412" y="1480930"/>
            <a:ext cx="9905999" cy="4310271"/>
          </a:xfrm>
        </p:spPr>
        <p:txBody>
          <a:bodyPr>
            <a:normAutofit/>
          </a:bodyPr>
          <a:lstStyle/>
          <a:p>
            <a:r>
              <a:rPr lang="en-US" dirty="0" err="1"/>
              <a:t>Tuist</a:t>
            </a:r>
            <a:r>
              <a:rPr lang="en-US" dirty="0"/>
              <a:t> - </a:t>
            </a:r>
            <a:r>
              <a:rPr lang="en-US" b="0" i="0" dirty="0">
                <a:solidFill>
                  <a:srgbClr val="E6EDF3"/>
                </a:solidFill>
                <a:effectLst/>
              </a:rPr>
              <a:t>command line tool that helps you </a:t>
            </a:r>
            <a:r>
              <a:rPr lang="en-US" b="1" i="0" dirty="0">
                <a:solidFill>
                  <a:srgbClr val="E6EDF3"/>
                </a:solidFill>
                <a:effectLst/>
              </a:rPr>
              <a:t>generate</a:t>
            </a:r>
            <a:r>
              <a:rPr lang="en-US" b="0" i="0" dirty="0">
                <a:solidFill>
                  <a:srgbClr val="E6EDF3"/>
                </a:solidFill>
                <a:effectLst/>
              </a:rPr>
              <a:t>, </a:t>
            </a:r>
            <a:r>
              <a:rPr lang="en-US" b="1" i="0" dirty="0">
                <a:solidFill>
                  <a:srgbClr val="E6EDF3"/>
                </a:solidFill>
                <a:effectLst/>
              </a:rPr>
              <a:t>maintain</a:t>
            </a:r>
            <a:r>
              <a:rPr lang="en-US" b="0" i="0" dirty="0">
                <a:solidFill>
                  <a:srgbClr val="E6EDF3"/>
                </a:solidFill>
                <a:effectLst/>
              </a:rPr>
              <a:t> and </a:t>
            </a:r>
            <a:r>
              <a:rPr lang="en-US" b="1" i="0" dirty="0">
                <a:solidFill>
                  <a:srgbClr val="E6EDF3"/>
                </a:solidFill>
                <a:effectLst/>
              </a:rPr>
              <a:t>interact</a:t>
            </a:r>
            <a:r>
              <a:rPr lang="en-US" b="0" i="0" dirty="0">
                <a:solidFill>
                  <a:srgbClr val="E6EDF3"/>
                </a:solidFill>
                <a:effectLst/>
              </a:rPr>
              <a:t> with Xcode projects. This is a contender to replace XcodeGen that I want to investigate.  </a:t>
            </a:r>
            <a:r>
              <a:rPr lang="en-US" dirty="0">
                <a:hlinkClick r:id="rId2"/>
              </a:rPr>
              <a:t>https://tuist.io/</a:t>
            </a:r>
            <a:endParaRPr lang="en-US" dirty="0"/>
          </a:p>
          <a:p>
            <a:r>
              <a:rPr lang="en-US" dirty="0"/>
              <a:t>Light Blue app – BTLE development tool</a:t>
            </a:r>
          </a:p>
          <a:p>
            <a:pPr lvl="1"/>
            <a:r>
              <a:rPr lang="en-US" dirty="0"/>
              <a:t>https://</a:t>
            </a:r>
            <a:r>
              <a:rPr lang="en-US" dirty="0" err="1"/>
              <a:t>apps.apple.com</a:t>
            </a:r>
            <a:r>
              <a:rPr lang="en-US" dirty="0"/>
              <a:t>/us/app/</a:t>
            </a:r>
            <a:r>
              <a:rPr lang="en-US" dirty="0" err="1"/>
              <a:t>lightblue</a:t>
            </a:r>
            <a:r>
              <a:rPr lang="en-US" dirty="0"/>
              <a:t>/id557428110</a:t>
            </a:r>
          </a:p>
          <a:p>
            <a:pPr lvl="1"/>
            <a:r>
              <a:rPr lang="en-US" dirty="0"/>
              <a:t>Scan and connect to BTLE devices, view profiles, read/write characteristics and subscribe to notifications.</a:t>
            </a:r>
          </a:p>
          <a:p>
            <a:pPr lvl="1"/>
            <a:r>
              <a:rPr lang="en-US" dirty="0"/>
              <a:t>Emulate different “Virtual Devices” for testing.  Blood Pressure, Cycling, Glucose, Heart Rate, Location &amp; Navigation and more.</a:t>
            </a:r>
          </a:p>
        </p:txBody>
      </p:sp>
    </p:spTree>
    <p:extLst>
      <p:ext uri="{BB962C8B-B14F-4D97-AF65-F5344CB8AC3E}">
        <p14:creationId xmlns:p14="http://schemas.microsoft.com/office/powerpoint/2010/main" val="23006665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968914-38DC-C08D-F3DB-247201D1E7CD}"/>
              </a:ext>
            </a:extLst>
          </p:cNvPr>
          <p:cNvSpPr txBox="1"/>
          <p:nvPr/>
        </p:nvSpPr>
        <p:spPr>
          <a:xfrm>
            <a:off x="4553751" y="2967335"/>
            <a:ext cx="3084499" cy="923330"/>
          </a:xfrm>
          <a:prstGeom prst="rect">
            <a:avLst/>
          </a:prstGeom>
          <a:noFill/>
        </p:spPr>
        <p:txBody>
          <a:bodyPr wrap="square" rtlCol="0">
            <a:spAutoFit/>
          </a:bodyPr>
          <a:lstStyle/>
          <a:p>
            <a:r>
              <a:rPr lang="en-US" sz="5400" dirty="0">
                <a:latin typeface="+mj-lt"/>
              </a:rPr>
              <a:t>Questions?</a:t>
            </a:r>
          </a:p>
        </p:txBody>
      </p:sp>
    </p:spTree>
    <p:extLst>
      <p:ext uri="{BB962C8B-B14F-4D97-AF65-F5344CB8AC3E}">
        <p14:creationId xmlns:p14="http://schemas.microsoft.com/office/powerpoint/2010/main" val="344436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 name="Picture 2" descr="A red and white car with white text&#10;&#10;Description automatically generated">
            <a:extLst>
              <a:ext uri="{FF2B5EF4-FFF2-40B4-BE49-F238E27FC236}">
                <a16:creationId xmlns:a16="http://schemas.microsoft.com/office/drawing/2014/main" id="{9635C141-77FF-221E-6E09-248CA5548F0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41397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AAB3A-E7BA-D8B4-36AC-57335B2C420E}"/>
              </a:ext>
            </a:extLst>
          </p:cNvPr>
          <p:cNvSpPr>
            <a:spLocks noGrp="1"/>
          </p:cNvSpPr>
          <p:nvPr>
            <p:ph type="title"/>
          </p:nvPr>
        </p:nvSpPr>
        <p:spPr/>
        <p:txBody>
          <a:bodyPr>
            <a:normAutofit/>
          </a:bodyPr>
          <a:lstStyle/>
          <a:p>
            <a:r>
              <a:rPr lang="en-US" cap="none" dirty="0"/>
              <a:t>import </a:t>
            </a:r>
            <a:r>
              <a:rPr lang="en-US" cap="none" dirty="0" err="1"/>
              <a:t>StandardDisclaimers</a:t>
            </a:r>
            <a:endParaRPr lang="en-US" cap="none" dirty="0"/>
          </a:p>
        </p:txBody>
      </p:sp>
      <p:sp>
        <p:nvSpPr>
          <p:cNvPr id="3" name="Content Placeholder 2">
            <a:extLst>
              <a:ext uri="{FF2B5EF4-FFF2-40B4-BE49-F238E27FC236}">
                <a16:creationId xmlns:a16="http://schemas.microsoft.com/office/drawing/2014/main" id="{070D64B5-F8E5-D421-72ED-D444C5EA0B55}"/>
              </a:ext>
            </a:extLst>
          </p:cNvPr>
          <p:cNvSpPr>
            <a:spLocks noGrp="1"/>
          </p:cNvSpPr>
          <p:nvPr>
            <p:ph idx="1"/>
          </p:nvPr>
        </p:nvSpPr>
        <p:spPr/>
        <p:txBody>
          <a:bodyPr/>
          <a:lstStyle/>
          <a:p>
            <a:r>
              <a:rPr lang="en-US" dirty="0"/>
              <a:t>All views expressed here are my own.  I do not speak for or represent CVS Health in any capacity.</a:t>
            </a:r>
          </a:p>
          <a:p>
            <a:r>
              <a:rPr lang="en-US" dirty="0"/>
              <a:t>Workflow is a highly personal thing.  Mine happens to be fairly terminal centric, which may not work for everyone.  If a GUI based tool or some other utility works better for you, definitely use that!</a:t>
            </a:r>
          </a:p>
          <a:p>
            <a:r>
              <a:rPr lang="en-US" dirty="0"/>
              <a:t>Share your finds a gems with others.  I’m always happy to hear about new tools and utilities for development!</a:t>
            </a:r>
          </a:p>
        </p:txBody>
      </p:sp>
    </p:spTree>
    <p:extLst>
      <p:ext uri="{BB962C8B-B14F-4D97-AF65-F5344CB8AC3E}">
        <p14:creationId xmlns:p14="http://schemas.microsoft.com/office/powerpoint/2010/main" val="1640621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26574-4B3A-D749-6377-71BEFFE32C2D}"/>
              </a:ext>
            </a:extLst>
          </p:cNvPr>
          <p:cNvSpPr>
            <a:spLocks noGrp="1"/>
          </p:cNvSpPr>
          <p:nvPr>
            <p:ph type="title"/>
          </p:nvPr>
        </p:nvSpPr>
        <p:spPr/>
        <p:txBody>
          <a:bodyPr/>
          <a:lstStyle/>
          <a:p>
            <a:r>
              <a:rPr lang="en-US" dirty="0"/>
              <a:t>Package Management &amp; Installation</a:t>
            </a:r>
          </a:p>
        </p:txBody>
      </p:sp>
      <p:sp>
        <p:nvSpPr>
          <p:cNvPr id="3" name="Content Placeholder 2">
            <a:extLst>
              <a:ext uri="{FF2B5EF4-FFF2-40B4-BE49-F238E27FC236}">
                <a16:creationId xmlns:a16="http://schemas.microsoft.com/office/drawing/2014/main" id="{2EBF7717-27F9-1629-E5C7-F1D30EF24143}"/>
              </a:ext>
            </a:extLst>
          </p:cNvPr>
          <p:cNvSpPr>
            <a:spLocks noGrp="1"/>
          </p:cNvSpPr>
          <p:nvPr>
            <p:ph idx="1"/>
          </p:nvPr>
        </p:nvSpPr>
        <p:spPr/>
        <p:txBody>
          <a:bodyPr>
            <a:normAutofit fontScale="92500"/>
          </a:bodyPr>
          <a:lstStyle/>
          <a:p>
            <a:r>
              <a:rPr lang="en-US" dirty="0"/>
              <a:t>Homebrew - Package manager for MacOS. </a:t>
            </a:r>
            <a:r>
              <a:rPr lang="en-US" dirty="0">
                <a:hlinkClick r:id="rId2"/>
              </a:rPr>
              <a:t>https://brew.sh/</a:t>
            </a:r>
            <a:endParaRPr lang="en-US" dirty="0"/>
          </a:p>
          <a:p>
            <a:pPr lvl="1"/>
            <a:r>
              <a:rPr lang="en-US" dirty="0"/>
              <a:t>Dump all current apps to Brewfile: </a:t>
            </a:r>
            <a:r>
              <a:rPr lang="en-US" sz="1600" dirty="0">
                <a:highlight>
                  <a:srgbClr val="000000"/>
                </a:highlight>
                <a:latin typeface="Andale Mono" panose="020B0509000000000004" pitchFamily="49" charset="0"/>
                <a:ea typeface="Anonymice Powerline" panose="02060609030202000504" pitchFamily="49" charset="0"/>
              </a:rPr>
              <a:t>brew bundle dump</a:t>
            </a:r>
            <a:endParaRPr lang="en-US" sz="1800" dirty="0">
              <a:highlight>
                <a:srgbClr val="000000"/>
              </a:highlight>
              <a:latin typeface="Andale Mono" panose="020B0509000000000004" pitchFamily="49" charset="0"/>
              <a:ea typeface="Anonymice Powerline" panose="02060609030202000504" pitchFamily="49" charset="0"/>
            </a:endParaRPr>
          </a:p>
          <a:p>
            <a:pPr lvl="1"/>
            <a:r>
              <a:rPr lang="en-US" dirty="0"/>
              <a:t>Install from Brewfile in current directory : </a:t>
            </a:r>
            <a:r>
              <a:rPr lang="en-US" sz="1600" dirty="0">
                <a:highlight>
                  <a:srgbClr val="000000"/>
                </a:highlight>
                <a:latin typeface="Andale Mono" panose="020B0509000000000004" pitchFamily="49" charset="0"/>
              </a:rPr>
              <a:t>brew bundle</a:t>
            </a:r>
            <a:endParaRPr lang="en-US" sz="1600" dirty="0"/>
          </a:p>
          <a:p>
            <a:r>
              <a:rPr lang="en-US" dirty="0"/>
              <a:t>Mas – Command line interface for the AppStore. </a:t>
            </a:r>
            <a:r>
              <a:rPr lang="en-US" dirty="0">
                <a:hlinkClick r:id="rId3"/>
              </a:rPr>
              <a:t>https://github.com/mas-cli/mas</a:t>
            </a:r>
            <a:endParaRPr lang="en-US" dirty="0"/>
          </a:p>
          <a:p>
            <a:pPr lvl="1"/>
            <a:r>
              <a:rPr lang="en-US" sz="1600" dirty="0">
                <a:highlight>
                  <a:srgbClr val="000000"/>
                </a:highlight>
                <a:latin typeface="Andale Mono" panose="020B0509000000000004" pitchFamily="49" charset="0"/>
              </a:rPr>
              <a:t>brew install mas</a:t>
            </a:r>
          </a:p>
          <a:p>
            <a:pPr lvl="1"/>
            <a:r>
              <a:rPr lang="en-US" sz="1600" dirty="0">
                <a:highlight>
                  <a:srgbClr val="000000"/>
                </a:highlight>
                <a:latin typeface="Andale Mono" panose="020B0509000000000004" pitchFamily="49" charset="0"/>
              </a:rPr>
              <a:t>mas install 1289583905 # </a:t>
            </a:r>
            <a:r>
              <a:rPr lang="en-US" sz="1600" dirty="0" err="1">
                <a:highlight>
                  <a:srgbClr val="000000"/>
                </a:highlight>
                <a:latin typeface="Andale Mono" panose="020B0509000000000004" pitchFamily="49" charset="0"/>
              </a:rPr>
              <a:t>Pixelmator</a:t>
            </a:r>
            <a:r>
              <a:rPr lang="en-US" sz="1600" dirty="0">
                <a:highlight>
                  <a:srgbClr val="000000"/>
                </a:highlight>
                <a:latin typeface="Andale Mono" panose="020B0509000000000004" pitchFamily="49" charset="0"/>
              </a:rPr>
              <a:t> Pro</a:t>
            </a:r>
          </a:p>
          <a:p>
            <a:r>
              <a:rPr lang="en-US" dirty="0"/>
              <a:t>Combining these utilities allow for scripting configuration and (re)installation of a system (configuration as code).  Use github private repo to manage the script(s).  </a:t>
            </a:r>
            <a:endParaRPr lang="en-US" dirty="0">
              <a:highlight>
                <a:srgbClr val="000000"/>
              </a:highlight>
            </a:endParaRPr>
          </a:p>
        </p:txBody>
      </p:sp>
    </p:spTree>
    <p:extLst>
      <p:ext uri="{BB962C8B-B14F-4D97-AF65-F5344CB8AC3E}">
        <p14:creationId xmlns:p14="http://schemas.microsoft.com/office/powerpoint/2010/main" val="26822699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EDB8E3-67E5-C262-6BD0-3EEC4902CF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000BB2-F534-0171-8169-AC15B8CD750B}"/>
              </a:ext>
            </a:extLst>
          </p:cNvPr>
          <p:cNvSpPr>
            <a:spLocks noGrp="1"/>
          </p:cNvSpPr>
          <p:nvPr>
            <p:ph type="title"/>
          </p:nvPr>
        </p:nvSpPr>
        <p:spPr/>
        <p:txBody>
          <a:bodyPr/>
          <a:lstStyle/>
          <a:p>
            <a:r>
              <a:rPr lang="en-US" dirty="0"/>
              <a:t>Package Management &amp; Installation</a:t>
            </a:r>
          </a:p>
        </p:txBody>
      </p:sp>
      <p:sp>
        <p:nvSpPr>
          <p:cNvPr id="3" name="Content Placeholder 2">
            <a:extLst>
              <a:ext uri="{FF2B5EF4-FFF2-40B4-BE49-F238E27FC236}">
                <a16:creationId xmlns:a16="http://schemas.microsoft.com/office/drawing/2014/main" id="{194E39DC-7977-2E1E-6ECA-E70954247B91}"/>
              </a:ext>
            </a:extLst>
          </p:cNvPr>
          <p:cNvSpPr>
            <a:spLocks noGrp="1"/>
          </p:cNvSpPr>
          <p:nvPr>
            <p:ph idx="1"/>
          </p:nvPr>
        </p:nvSpPr>
        <p:spPr/>
        <p:txBody>
          <a:bodyPr>
            <a:normAutofit/>
          </a:bodyPr>
          <a:lstStyle/>
          <a:p>
            <a:r>
              <a:rPr lang="en-US" dirty="0"/>
              <a:t>Unexplored: Dotfiles Projects</a:t>
            </a:r>
          </a:p>
          <a:p>
            <a:pPr lvl="1"/>
            <a:r>
              <a:rPr lang="en-US" dirty="0"/>
              <a:t>Managing dotfile configuration as code.  (.</a:t>
            </a:r>
            <a:r>
              <a:rPr lang="en-US" dirty="0" err="1"/>
              <a:t>zshrc</a:t>
            </a:r>
            <a:r>
              <a:rPr lang="en-US" dirty="0"/>
              <a:t>, .</a:t>
            </a:r>
            <a:r>
              <a:rPr lang="en-US" dirty="0" err="1"/>
              <a:t>gitconfig</a:t>
            </a:r>
            <a:r>
              <a:rPr lang="en-US" dirty="0"/>
              <a:t>, </a:t>
            </a:r>
            <a:r>
              <a:rPr lang="en-US" dirty="0" err="1"/>
              <a:t>etc</a:t>
            </a:r>
            <a:r>
              <a:rPr lang="en-US" dirty="0"/>
              <a:t>)</a:t>
            </a:r>
          </a:p>
          <a:p>
            <a:pPr lvl="1"/>
            <a:r>
              <a:rPr lang="en-US" dirty="0"/>
              <a:t>Of particular interest: .</a:t>
            </a:r>
            <a:r>
              <a:rPr lang="en-US" dirty="0" err="1"/>
              <a:t>macos</a:t>
            </a:r>
            <a:r>
              <a:rPr lang="en-US" dirty="0"/>
              <a:t> files – macOS default configuration from the command line.</a:t>
            </a:r>
          </a:p>
          <a:p>
            <a:pPr lvl="1"/>
            <a:r>
              <a:rPr lang="en-US" dirty="0">
                <a:hlinkClick r:id="rId2"/>
              </a:rPr>
              <a:t>https://github.com/driesvints/dotfiles?tab=readme-ov-file</a:t>
            </a:r>
            <a:endParaRPr lang="en-US" dirty="0"/>
          </a:p>
          <a:p>
            <a:pPr lvl="1"/>
            <a:r>
              <a:rPr lang="en-US" dirty="0">
                <a:hlinkClick r:id="rId3"/>
              </a:rPr>
              <a:t>https://github.com/mathiasbynens/dotfiles</a:t>
            </a:r>
            <a:endParaRPr lang="en-US" dirty="0"/>
          </a:p>
          <a:p>
            <a:pPr lvl="1"/>
            <a:r>
              <a:rPr lang="en-US" dirty="0">
                <a:hlinkClick r:id="rId4"/>
              </a:rPr>
              <a:t>https://github.com/kevinSuttle/MacOS-Defaults</a:t>
            </a:r>
            <a:endParaRPr lang="en-US" dirty="0"/>
          </a:p>
        </p:txBody>
      </p:sp>
    </p:spTree>
    <p:extLst>
      <p:ext uri="{BB962C8B-B14F-4D97-AF65-F5344CB8AC3E}">
        <p14:creationId xmlns:p14="http://schemas.microsoft.com/office/powerpoint/2010/main" val="30162958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94960-9126-A818-7F2D-84B25F1E63CA}"/>
              </a:ext>
            </a:extLst>
          </p:cNvPr>
          <p:cNvSpPr>
            <a:spLocks noGrp="1"/>
          </p:cNvSpPr>
          <p:nvPr>
            <p:ph type="title"/>
          </p:nvPr>
        </p:nvSpPr>
        <p:spPr/>
        <p:txBody>
          <a:bodyPr/>
          <a:lstStyle/>
          <a:p>
            <a:r>
              <a:rPr lang="en-US" dirty="0"/>
              <a:t>Core Utilities – iTerm2</a:t>
            </a:r>
          </a:p>
        </p:txBody>
      </p:sp>
      <p:sp>
        <p:nvSpPr>
          <p:cNvPr id="3" name="Content Placeholder 2">
            <a:extLst>
              <a:ext uri="{FF2B5EF4-FFF2-40B4-BE49-F238E27FC236}">
                <a16:creationId xmlns:a16="http://schemas.microsoft.com/office/drawing/2014/main" id="{464F9697-BE01-ADBB-1072-6011C9A1FC44}"/>
              </a:ext>
            </a:extLst>
          </p:cNvPr>
          <p:cNvSpPr>
            <a:spLocks noGrp="1"/>
          </p:cNvSpPr>
          <p:nvPr>
            <p:ph idx="1"/>
          </p:nvPr>
        </p:nvSpPr>
        <p:spPr/>
        <p:txBody>
          <a:bodyPr>
            <a:normAutofit fontScale="92500" lnSpcReduction="10000"/>
          </a:bodyPr>
          <a:lstStyle/>
          <a:p>
            <a:r>
              <a:rPr lang="en-US" dirty="0"/>
              <a:t>Enhanced &amp; configurable terminal for macOS. </a:t>
            </a:r>
            <a:r>
              <a:rPr lang="en-US" dirty="0">
                <a:hlinkClick r:id="rId2"/>
              </a:rPr>
              <a:t>https://iterm2.com/</a:t>
            </a:r>
            <a:r>
              <a:rPr lang="en-US" dirty="0"/>
              <a:t> </a:t>
            </a:r>
          </a:p>
          <a:p>
            <a:r>
              <a:rPr lang="en-US" sz="1700" dirty="0">
                <a:highlight>
                  <a:srgbClr val="000000"/>
                </a:highlight>
                <a:latin typeface="Andale Mono" panose="020B0509000000000004" pitchFamily="49" charset="0"/>
              </a:rPr>
              <a:t>brew install iterm2</a:t>
            </a:r>
          </a:p>
          <a:p>
            <a:pPr lvl="1"/>
            <a:r>
              <a:rPr lang="en-US" dirty="0"/>
              <a:t>Split Panes – vertical (⌘ ⇧D) &amp; horizontal (⌘D)</a:t>
            </a:r>
          </a:p>
          <a:p>
            <a:pPr lvl="1"/>
            <a:r>
              <a:rPr lang="en-US" dirty="0"/>
              <a:t>Tabs – ⌘T</a:t>
            </a:r>
          </a:p>
          <a:p>
            <a:pPr lvl="1"/>
            <a:r>
              <a:rPr lang="en-US" dirty="0"/>
              <a:t>Search - ⌘F</a:t>
            </a:r>
          </a:p>
          <a:p>
            <a:pPr lvl="1"/>
            <a:r>
              <a:rPr lang="en-US" dirty="0"/>
              <a:t>Autocomplete – start typing then press ⌘; (the word has have appeared in the current terminal session)</a:t>
            </a:r>
          </a:p>
          <a:p>
            <a:pPr lvl="1"/>
            <a:r>
              <a:rPr lang="en-US" dirty="0"/>
              <a:t>Sensible copy and paste – select with mouse, ⌘C ⌘V</a:t>
            </a:r>
          </a:p>
          <a:p>
            <a:pPr lvl="1"/>
            <a:r>
              <a:rPr lang="en-US" dirty="0"/>
              <a:t>More: </a:t>
            </a:r>
            <a:r>
              <a:rPr lang="en-US" dirty="0">
                <a:hlinkClick r:id="rId3"/>
              </a:rPr>
              <a:t>https://iterm2.com/features.html</a:t>
            </a:r>
            <a:endParaRPr lang="en-US" dirty="0"/>
          </a:p>
        </p:txBody>
      </p:sp>
      <p:sp>
        <p:nvSpPr>
          <p:cNvPr id="4" name="TextBox 3">
            <a:extLst>
              <a:ext uri="{FF2B5EF4-FFF2-40B4-BE49-F238E27FC236}">
                <a16:creationId xmlns:a16="http://schemas.microsoft.com/office/drawing/2014/main" id="{FB5FAA1C-A37E-1EFC-2E55-10F2670A00D8}"/>
              </a:ext>
            </a:extLst>
          </p:cNvPr>
          <p:cNvSpPr txBox="1"/>
          <p:nvPr/>
        </p:nvSpPr>
        <p:spPr>
          <a:xfrm>
            <a:off x="9889435" y="1242391"/>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10007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7A706-571C-348C-2648-1E889E546339}"/>
              </a:ext>
            </a:extLst>
          </p:cNvPr>
          <p:cNvSpPr>
            <a:spLocks noGrp="1"/>
          </p:cNvSpPr>
          <p:nvPr>
            <p:ph type="title"/>
          </p:nvPr>
        </p:nvSpPr>
        <p:spPr>
          <a:xfrm>
            <a:off x="1141413" y="618518"/>
            <a:ext cx="9905998" cy="941925"/>
          </a:xfrm>
        </p:spPr>
        <p:txBody>
          <a:bodyPr/>
          <a:lstStyle/>
          <a:p>
            <a:r>
              <a:rPr lang="en-US" dirty="0"/>
              <a:t>Core Utilities – </a:t>
            </a:r>
            <a:r>
              <a:rPr lang="en-US" cap="none" dirty="0"/>
              <a:t>Oh My ZSH!</a:t>
            </a:r>
            <a:endParaRPr lang="en-US" dirty="0"/>
          </a:p>
        </p:txBody>
      </p:sp>
      <p:sp>
        <p:nvSpPr>
          <p:cNvPr id="3" name="Content Placeholder 2">
            <a:extLst>
              <a:ext uri="{FF2B5EF4-FFF2-40B4-BE49-F238E27FC236}">
                <a16:creationId xmlns:a16="http://schemas.microsoft.com/office/drawing/2014/main" id="{BAEE29B2-1F97-E388-E9E4-5E36363AFC8E}"/>
              </a:ext>
            </a:extLst>
          </p:cNvPr>
          <p:cNvSpPr>
            <a:spLocks noGrp="1"/>
          </p:cNvSpPr>
          <p:nvPr>
            <p:ph idx="1"/>
          </p:nvPr>
        </p:nvSpPr>
        <p:spPr>
          <a:xfrm>
            <a:off x="1141412" y="1560443"/>
            <a:ext cx="9905999" cy="4230758"/>
          </a:xfrm>
        </p:spPr>
        <p:txBody>
          <a:bodyPr>
            <a:normAutofit/>
          </a:bodyPr>
          <a:lstStyle/>
          <a:p>
            <a:r>
              <a:rPr lang="en-US" dirty="0"/>
              <a:t>Open source framework for ZSH configuration that provides thousands of functions, helpers, plugins and themes. </a:t>
            </a:r>
            <a:r>
              <a:rPr lang="en-US" dirty="0">
                <a:hlinkClick r:id="rId2"/>
              </a:rPr>
              <a:t>https://ohmyz.sh/</a:t>
            </a:r>
            <a:endParaRPr lang="en-US" dirty="0"/>
          </a:p>
          <a:p>
            <a:r>
              <a:rPr lang="en-US" sz="1600" b="0" i="0" dirty="0" err="1">
                <a:solidFill>
                  <a:srgbClr val="C5D928"/>
                </a:solidFill>
                <a:effectLst/>
                <a:highlight>
                  <a:srgbClr val="000000"/>
                </a:highlight>
                <a:latin typeface="Andale Mono" panose="020B0509000000000004" pitchFamily="49" charset="0"/>
              </a:rPr>
              <a:t>sh</a:t>
            </a:r>
            <a:r>
              <a:rPr lang="en-US" sz="1600" b="0" i="0" dirty="0">
                <a:solidFill>
                  <a:srgbClr val="C5D928"/>
                </a:solidFill>
                <a:effectLst/>
                <a:highlight>
                  <a:srgbClr val="000000"/>
                </a:highlight>
                <a:latin typeface="Andale Mono" panose="020B0509000000000004" pitchFamily="49" charset="0"/>
              </a:rPr>
              <a:t> -c "$(curl -</a:t>
            </a:r>
            <a:r>
              <a:rPr lang="en-US" sz="1600" b="0" i="0" dirty="0" err="1">
                <a:solidFill>
                  <a:srgbClr val="C5D928"/>
                </a:solidFill>
                <a:effectLst/>
                <a:highlight>
                  <a:srgbClr val="000000"/>
                </a:highlight>
                <a:latin typeface="Andale Mono" panose="020B0509000000000004" pitchFamily="49" charset="0"/>
              </a:rPr>
              <a:t>fsSL</a:t>
            </a:r>
            <a:r>
              <a:rPr lang="en-US" sz="1600" b="0" i="0" dirty="0">
                <a:solidFill>
                  <a:srgbClr val="C5D928"/>
                </a:solidFill>
                <a:effectLst/>
                <a:highlight>
                  <a:srgbClr val="000000"/>
                </a:highlight>
                <a:latin typeface="Andale Mono" panose="020B0509000000000004" pitchFamily="49" charset="0"/>
              </a:rPr>
              <a:t> https://</a:t>
            </a:r>
            <a:r>
              <a:rPr lang="en-US" sz="1600" b="0" i="0" dirty="0" err="1">
                <a:solidFill>
                  <a:srgbClr val="C5D928"/>
                </a:solidFill>
                <a:effectLst/>
                <a:highlight>
                  <a:srgbClr val="000000"/>
                </a:highlight>
                <a:latin typeface="Andale Mono" panose="020B0509000000000004" pitchFamily="49" charset="0"/>
              </a:rPr>
              <a:t>raw.githubusercontent.com</a:t>
            </a:r>
            <a:r>
              <a:rPr lang="en-US" sz="1600" b="0" i="0" dirty="0">
                <a:solidFill>
                  <a:srgbClr val="C5D928"/>
                </a:solidFill>
                <a:effectLst/>
                <a:highlight>
                  <a:srgbClr val="000000"/>
                </a:highlight>
                <a:latin typeface="Andale Mono" panose="020B0509000000000004" pitchFamily="49" charset="0"/>
              </a:rPr>
              <a:t>/</a:t>
            </a:r>
            <a:r>
              <a:rPr lang="en-US" sz="1600" b="0" i="0" dirty="0" err="1">
                <a:solidFill>
                  <a:srgbClr val="C5D928"/>
                </a:solidFill>
                <a:effectLst/>
                <a:highlight>
                  <a:srgbClr val="000000"/>
                </a:highlight>
                <a:latin typeface="Andale Mono" panose="020B0509000000000004" pitchFamily="49" charset="0"/>
              </a:rPr>
              <a:t>ohmyzsh</a:t>
            </a:r>
            <a:r>
              <a:rPr lang="en-US" sz="1600" b="0" i="0" dirty="0">
                <a:solidFill>
                  <a:srgbClr val="C5D928"/>
                </a:solidFill>
                <a:effectLst/>
                <a:highlight>
                  <a:srgbClr val="000000"/>
                </a:highlight>
                <a:latin typeface="Andale Mono" panose="020B0509000000000004" pitchFamily="49" charset="0"/>
              </a:rPr>
              <a:t>/</a:t>
            </a:r>
            <a:r>
              <a:rPr lang="en-US" sz="1600" b="0" i="0" dirty="0" err="1">
                <a:solidFill>
                  <a:srgbClr val="C5D928"/>
                </a:solidFill>
                <a:effectLst/>
                <a:highlight>
                  <a:srgbClr val="000000"/>
                </a:highlight>
                <a:latin typeface="Andale Mono" panose="020B0509000000000004" pitchFamily="49" charset="0"/>
              </a:rPr>
              <a:t>ohmyzsh</a:t>
            </a:r>
            <a:r>
              <a:rPr lang="en-US" sz="1600" b="0" i="0" dirty="0">
                <a:solidFill>
                  <a:srgbClr val="C5D928"/>
                </a:solidFill>
                <a:effectLst/>
                <a:highlight>
                  <a:srgbClr val="000000"/>
                </a:highlight>
                <a:latin typeface="Andale Mono" panose="020B0509000000000004" pitchFamily="49" charset="0"/>
              </a:rPr>
              <a:t>/master/tools/</a:t>
            </a:r>
            <a:r>
              <a:rPr lang="en-US" sz="1600" b="0" i="0" dirty="0" err="1">
                <a:solidFill>
                  <a:srgbClr val="C5D928"/>
                </a:solidFill>
                <a:effectLst/>
                <a:highlight>
                  <a:srgbClr val="000000"/>
                </a:highlight>
                <a:latin typeface="Andale Mono" panose="020B0509000000000004" pitchFamily="49" charset="0"/>
              </a:rPr>
              <a:t>install.sh</a:t>
            </a:r>
            <a:r>
              <a:rPr lang="en-US" sz="1600" b="0" i="0" dirty="0">
                <a:solidFill>
                  <a:srgbClr val="C5D928"/>
                </a:solidFill>
                <a:effectLst/>
                <a:highlight>
                  <a:srgbClr val="000000"/>
                </a:highlight>
                <a:latin typeface="Andale Mono" panose="020B0509000000000004" pitchFamily="49" charset="0"/>
              </a:rPr>
              <a:t>)"</a:t>
            </a:r>
            <a:endParaRPr lang="en-US" sz="1600" dirty="0">
              <a:highlight>
                <a:srgbClr val="000000"/>
              </a:highlight>
              <a:latin typeface="Andale Mono" panose="020B0509000000000004" pitchFamily="49" charset="0"/>
            </a:endParaRPr>
          </a:p>
          <a:p>
            <a:r>
              <a:rPr lang="en-US" dirty="0"/>
              <a:t>Recommended plugins: git, brew, </a:t>
            </a:r>
            <a:r>
              <a:rPr lang="en-US" dirty="0" err="1"/>
              <a:t>macos</a:t>
            </a:r>
            <a:r>
              <a:rPr lang="en-US" dirty="0"/>
              <a:t>, </a:t>
            </a:r>
            <a:r>
              <a:rPr lang="en-US" dirty="0" err="1"/>
              <a:t>rvm</a:t>
            </a:r>
            <a:r>
              <a:rPr lang="en-US" dirty="0"/>
              <a:t>, </a:t>
            </a:r>
            <a:r>
              <a:rPr lang="en-US" dirty="0" err="1"/>
              <a:t>xcode</a:t>
            </a:r>
            <a:endParaRPr lang="en-US" dirty="0"/>
          </a:p>
          <a:p>
            <a:pPr lvl="1"/>
            <a:r>
              <a:rPr lang="en-US" dirty="0" err="1"/>
              <a:t>gpsup</a:t>
            </a:r>
            <a:r>
              <a:rPr lang="en-US" dirty="0"/>
              <a:t>  = git push –set-upstream origin &lt;current branch&gt;</a:t>
            </a:r>
          </a:p>
          <a:p>
            <a:pPr lvl="1"/>
            <a:r>
              <a:rPr lang="en-US" dirty="0"/>
              <a:t>xc = open any Xcode project, workspace or </a:t>
            </a:r>
            <a:r>
              <a:rPr lang="en-US" dirty="0" err="1"/>
              <a:t>Package.swift</a:t>
            </a:r>
            <a:r>
              <a:rPr lang="en-US" dirty="0"/>
              <a:t> in the current directory</a:t>
            </a:r>
          </a:p>
          <a:p>
            <a:pPr lvl="1"/>
            <a:r>
              <a:rPr lang="en-US" dirty="0" err="1"/>
              <a:t>xcdd</a:t>
            </a:r>
            <a:r>
              <a:rPr lang="en-US" dirty="0"/>
              <a:t> = clear the Xcode Derived Data folder</a:t>
            </a:r>
          </a:p>
          <a:p>
            <a:pPr lvl="1"/>
            <a:r>
              <a:rPr lang="en-US" dirty="0"/>
              <a:t>Plugin List: </a:t>
            </a:r>
            <a:r>
              <a:rPr lang="en-US" dirty="0">
                <a:hlinkClick r:id="rId3"/>
              </a:rPr>
              <a:t>https://github.com/ohmyzsh/ohmyzsh/wiki/Plugins</a:t>
            </a:r>
            <a:endParaRPr lang="en-US" dirty="0"/>
          </a:p>
        </p:txBody>
      </p:sp>
    </p:spTree>
    <p:extLst>
      <p:ext uri="{BB962C8B-B14F-4D97-AF65-F5344CB8AC3E}">
        <p14:creationId xmlns:p14="http://schemas.microsoft.com/office/powerpoint/2010/main" val="2668290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a:extLst>
            <a:ext uri="{FF2B5EF4-FFF2-40B4-BE49-F238E27FC236}">
              <a16:creationId xmlns:a16="http://schemas.microsoft.com/office/drawing/2014/main" id="{4C8CE0BF-B06F-4C31-C4DA-164842FA03C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E4E997-8672-4FFD-B8EC-9932A8E471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FE6BA9E6-1D9E-4D30-B528-D49FA1342E4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9CAD535-F1AE-8D36-B421-075BA2ED13D1}"/>
              </a:ext>
            </a:extLst>
          </p:cNvPr>
          <p:cNvSpPr>
            <a:spLocks noGrp="1"/>
          </p:cNvSpPr>
          <p:nvPr>
            <p:ph type="title"/>
          </p:nvPr>
        </p:nvSpPr>
        <p:spPr>
          <a:xfrm>
            <a:off x="1141413" y="618518"/>
            <a:ext cx="4459286" cy="1478570"/>
          </a:xfrm>
        </p:spPr>
        <p:txBody>
          <a:bodyPr>
            <a:normAutofit/>
          </a:bodyPr>
          <a:lstStyle/>
          <a:p>
            <a:r>
              <a:rPr lang="en-US" sz="3200"/>
              <a:t>Core Utilities – </a:t>
            </a:r>
            <a:r>
              <a:rPr lang="en-US" sz="3200" cap="none"/>
              <a:t>Oh My ZSH!</a:t>
            </a:r>
            <a:endParaRPr lang="en-US" sz="3200"/>
          </a:p>
        </p:txBody>
      </p:sp>
      <p:sp>
        <p:nvSpPr>
          <p:cNvPr id="3" name="Content Placeholder 2">
            <a:extLst>
              <a:ext uri="{FF2B5EF4-FFF2-40B4-BE49-F238E27FC236}">
                <a16:creationId xmlns:a16="http://schemas.microsoft.com/office/drawing/2014/main" id="{56D01B2C-6DAF-67E1-B6B6-FC1682C75D19}"/>
              </a:ext>
            </a:extLst>
          </p:cNvPr>
          <p:cNvSpPr>
            <a:spLocks noGrp="1"/>
          </p:cNvSpPr>
          <p:nvPr>
            <p:ph idx="1"/>
          </p:nvPr>
        </p:nvSpPr>
        <p:spPr>
          <a:xfrm>
            <a:off x="1141412" y="2249487"/>
            <a:ext cx="4459287" cy="3965046"/>
          </a:xfrm>
        </p:spPr>
        <p:txBody>
          <a:bodyPr>
            <a:normAutofit/>
          </a:bodyPr>
          <a:lstStyle/>
          <a:p>
            <a:r>
              <a:rPr lang="en-US" sz="2000" dirty="0"/>
              <a:t>Theme: bureau</a:t>
            </a:r>
          </a:p>
          <a:p>
            <a:r>
              <a:rPr lang="en-US" sz="2000" dirty="0"/>
              <a:t>User, machine name, path and current time</a:t>
            </a:r>
          </a:p>
          <a:p>
            <a:r>
              <a:rPr lang="en-US" sz="2000" dirty="0"/>
              <a:t>Prompt</a:t>
            </a:r>
          </a:p>
          <a:p>
            <a:r>
              <a:rPr lang="en-US" sz="2000" dirty="0"/>
              <a:t>For the current directory</a:t>
            </a:r>
          </a:p>
          <a:p>
            <a:pPr lvl="1"/>
            <a:r>
              <a:rPr lang="en-US" sz="1600" dirty="0"/>
              <a:t>NVM node version</a:t>
            </a:r>
          </a:p>
          <a:p>
            <a:pPr lvl="1"/>
            <a:r>
              <a:rPr lang="en-US" sz="1600" dirty="0"/>
              <a:t>RVM ruby version</a:t>
            </a:r>
          </a:p>
          <a:p>
            <a:pPr lvl="1"/>
            <a:r>
              <a:rPr lang="en-US" sz="1600" dirty="0"/>
              <a:t>Git status: branch, out of date, untracked files</a:t>
            </a:r>
          </a:p>
        </p:txBody>
      </p:sp>
      <p:pic>
        <p:nvPicPr>
          <p:cNvPr id="5" name="Picture 4" descr="A screenshot of a computer&#10;&#10;Description automatically generated">
            <a:extLst>
              <a:ext uri="{FF2B5EF4-FFF2-40B4-BE49-F238E27FC236}">
                <a16:creationId xmlns:a16="http://schemas.microsoft.com/office/drawing/2014/main" id="{01022391-E227-9627-1DD0-C5CC800C0D19}"/>
              </a:ext>
            </a:extLst>
          </p:cNvPr>
          <p:cNvPicPr>
            <a:picLocks noChangeAspect="1"/>
          </p:cNvPicPr>
          <p:nvPr/>
        </p:nvPicPr>
        <p:blipFill>
          <a:blip r:embed="rId4"/>
          <a:stretch>
            <a:fillRect/>
          </a:stretch>
        </p:blipFill>
        <p:spPr>
          <a:xfrm>
            <a:off x="5527976" y="894629"/>
            <a:ext cx="6535436" cy="5310041"/>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grpSp>
        <p:nvGrpSpPr>
          <p:cNvPr id="14" name="Group 13">
            <a:extLst>
              <a:ext uri="{FF2B5EF4-FFF2-40B4-BE49-F238E27FC236}">
                <a16:creationId xmlns:a16="http://schemas.microsoft.com/office/drawing/2014/main" id="{453E4DEE-E996-40F8-8635-0FF43D7348F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15" name="Rectangle 5">
              <a:extLst>
                <a:ext uri="{FF2B5EF4-FFF2-40B4-BE49-F238E27FC236}">
                  <a16:creationId xmlns:a16="http://schemas.microsoft.com/office/drawing/2014/main" id="{08BD1D3E-43CE-49EB-A424-0738950C642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6" name="Freeform 6">
              <a:extLst>
                <a:ext uri="{FF2B5EF4-FFF2-40B4-BE49-F238E27FC236}">
                  <a16:creationId xmlns:a16="http://schemas.microsoft.com/office/drawing/2014/main" id="{E9182037-E3FA-489A-95D5-29E4248420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7">
              <a:extLst>
                <a:ext uri="{FF2B5EF4-FFF2-40B4-BE49-F238E27FC236}">
                  <a16:creationId xmlns:a16="http://schemas.microsoft.com/office/drawing/2014/main" id="{E8864E76-AD7F-4BEE-B3F6-A78FA42AEFA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8">
              <a:extLst>
                <a:ext uri="{FF2B5EF4-FFF2-40B4-BE49-F238E27FC236}">
                  <a16:creationId xmlns:a16="http://schemas.microsoft.com/office/drawing/2014/main" id="{8AD071B3-046D-4479-91FE-01E9AD7C8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9">
              <a:extLst>
                <a:ext uri="{FF2B5EF4-FFF2-40B4-BE49-F238E27FC236}">
                  <a16:creationId xmlns:a16="http://schemas.microsoft.com/office/drawing/2014/main" id="{91D776F5-E902-4A4D-A75D-A46E063C9F3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0">
              <a:extLst>
                <a:ext uri="{FF2B5EF4-FFF2-40B4-BE49-F238E27FC236}">
                  <a16:creationId xmlns:a16="http://schemas.microsoft.com/office/drawing/2014/main" id="{EBED8F24-A998-4952-AB68-E2074F0746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1">
              <a:extLst>
                <a:ext uri="{FF2B5EF4-FFF2-40B4-BE49-F238E27FC236}">
                  <a16:creationId xmlns:a16="http://schemas.microsoft.com/office/drawing/2014/main" id="{74D7A646-8CDC-49B3-9C44-3EF38DB42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2">
              <a:extLst>
                <a:ext uri="{FF2B5EF4-FFF2-40B4-BE49-F238E27FC236}">
                  <a16:creationId xmlns:a16="http://schemas.microsoft.com/office/drawing/2014/main" id="{D4E99D14-E4F4-419B-9AAF-8D1CEAB28A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3">
              <a:extLst>
                <a:ext uri="{FF2B5EF4-FFF2-40B4-BE49-F238E27FC236}">
                  <a16:creationId xmlns:a16="http://schemas.microsoft.com/office/drawing/2014/main" id="{377E106C-5445-4A52-9F7E-DA17387442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Freeform 14">
              <a:extLst>
                <a:ext uri="{FF2B5EF4-FFF2-40B4-BE49-F238E27FC236}">
                  <a16:creationId xmlns:a16="http://schemas.microsoft.com/office/drawing/2014/main" id="{752BFE96-D378-4BAE-A64B-F851A34C4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5" name="Freeform 15">
              <a:extLst>
                <a:ext uri="{FF2B5EF4-FFF2-40B4-BE49-F238E27FC236}">
                  <a16:creationId xmlns:a16="http://schemas.microsoft.com/office/drawing/2014/main" id="{B88FFB19-5A5E-4078-B467-9D4ABD21BD9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Line 16">
              <a:extLst>
                <a:ext uri="{FF2B5EF4-FFF2-40B4-BE49-F238E27FC236}">
                  <a16:creationId xmlns:a16="http://schemas.microsoft.com/office/drawing/2014/main" id="{11042975-3D19-4728-BCDA-D3F5CD633EDB}"/>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7" name="Freeform 17">
              <a:extLst>
                <a:ext uri="{FF2B5EF4-FFF2-40B4-BE49-F238E27FC236}">
                  <a16:creationId xmlns:a16="http://schemas.microsoft.com/office/drawing/2014/main" id="{A28972BD-D2E1-4DCA-A907-2E3B6F6066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18">
              <a:extLst>
                <a:ext uri="{FF2B5EF4-FFF2-40B4-BE49-F238E27FC236}">
                  <a16:creationId xmlns:a16="http://schemas.microsoft.com/office/drawing/2014/main" id="{1C806824-5C2D-4747-B038-69EE4074B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Freeform 19">
              <a:extLst>
                <a:ext uri="{FF2B5EF4-FFF2-40B4-BE49-F238E27FC236}">
                  <a16:creationId xmlns:a16="http://schemas.microsoft.com/office/drawing/2014/main" id="{3B33F710-16D7-4F48-BFCA-66C9CA235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0" name="Freeform 20">
              <a:extLst>
                <a:ext uri="{FF2B5EF4-FFF2-40B4-BE49-F238E27FC236}">
                  <a16:creationId xmlns:a16="http://schemas.microsoft.com/office/drawing/2014/main" id="{6C8C8ED4-90FA-4E97-AAF0-D5D51E6A93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Rectangle 21">
              <a:extLst>
                <a:ext uri="{FF2B5EF4-FFF2-40B4-BE49-F238E27FC236}">
                  <a16:creationId xmlns:a16="http://schemas.microsoft.com/office/drawing/2014/main" id="{6C5EB9C1-B25F-4172-8A96-5950ECC828F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2" name="Freeform 22">
              <a:extLst>
                <a:ext uri="{FF2B5EF4-FFF2-40B4-BE49-F238E27FC236}">
                  <a16:creationId xmlns:a16="http://schemas.microsoft.com/office/drawing/2014/main" id="{097E6E8A-9373-4655-882B-21715CCE9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3">
              <a:extLst>
                <a:ext uri="{FF2B5EF4-FFF2-40B4-BE49-F238E27FC236}">
                  <a16:creationId xmlns:a16="http://schemas.microsoft.com/office/drawing/2014/main" id="{EB8CC766-1206-4372-ACAF-8230AF4D54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4">
              <a:extLst>
                <a:ext uri="{FF2B5EF4-FFF2-40B4-BE49-F238E27FC236}">
                  <a16:creationId xmlns:a16="http://schemas.microsoft.com/office/drawing/2014/main" id="{1C8E2511-2489-47B2-9C19-C410910DD9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5">
              <a:extLst>
                <a:ext uri="{FF2B5EF4-FFF2-40B4-BE49-F238E27FC236}">
                  <a16:creationId xmlns:a16="http://schemas.microsoft.com/office/drawing/2014/main" id="{D7820196-0A47-47EF-832C-A688E8977D6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6">
              <a:extLst>
                <a:ext uri="{FF2B5EF4-FFF2-40B4-BE49-F238E27FC236}">
                  <a16:creationId xmlns:a16="http://schemas.microsoft.com/office/drawing/2014/main" id="{4982E0BF-34AE-48A3-AD6B-E0F3CD05D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7">
              <a:extLst>
                <a:ext uri="{FF2B5EF4-FFF2-40B4-BE49-F238E27FC236}">
                  <a16:creationId xmlns:a16="http://schemas.microsoft.com/office/drawing/2014/main" id="{CD34643B-9DF2-4310-8868-48252C3393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28">
              <a:extLst>
                <a:ext uri="{FF2B5EF4-FFF2-40B4-BE49-F238E27FC236}">
                  <a16:creationId xmlns:a16="http://schemas.microsoft.com/office/drawing/2014/main" id="{4E020C4E-AF64-44A8-B830-779541D8D5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29">
              <a:extLst>
                <a:ext uri="{FF2B5EF4-FFF2-40B4-BE49-F238E27FC236}">
                  <a16:creationId xmlns:a16="http://schemas.microsoft.com/office/drawing/2014/main" id="{D97BC3D3-B1B3-4825-9169-BBEF1DBCF05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0" name="Freeform 30">
              <a:extLst>
                <a:ext uri="{FF2B5EF4-FFF2-40B4-BE49-F238E27FC236}">
                  <a16:creationId xmlns:a16="http://schemas.microsoft.com/office/drawing/2014/main" id="{A750DC4F-1DAF-470E-98C6-6C68DEB933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1" name="Freeform 31">
              <a:extLst>
                <a:ext uri="{FF2B5EF4-FFF2-40B4-BE49-F238E27FC236}">
                  <a16:creationId xmlns:a16="http://schemas.microsoft.com/office/drawing/2014/main" id="{2F99594A-5BBD-4E10-A818-8BE52B7D952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Tree>
    <p:extLst>
      <p:ext uri="{BB962C8B-B14F-4D97-AF65-F5344CB8AC3E}">
        <p14:creationId xmlns:p14="http://schemas.microsoft.com/office/powerpoint/2010/main" val="21552687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3754</TotalTime>
  <Words>1980</Words>
  <Application>Microsoft Macintosh PowerPoint</Application>
  <PresentationFormat>Widescreen</PresentationFormat>
  <Paragraphs>141</Paragraphs>
  <Slides>26</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-apple-system</vt:lpstr>
      <vt:lpstr>Andale Mono</vt:lpstr>
      <vt:lpstr>Arial</vt:lpstr>
      <vt:lpstr>Calibri</vt:lpstr>
      <vt:lpstr>Tw Cen MT</vt:lpstr>
      <vt:lpstr>Wingdings</vt:lpstr>
      <vt:lpstr>Circuit</vt:lpstr>
      <vt:lpstr>PowerPoint Presentation</vt:lpstr>
      <vt:lpstr>About Me</vt:lpstr>
      <vt:lpstr>PowerPoint Presentation</vt:lpstr>
      <vt:lpstr>import StandardDisclaimers</vt:lpstr>
      <vt:lpstr>Package Management &amp; Installation</vt:lpstr>
      <vt:lpstr>Package Management &amp; Installation</vt:lpstr>
      <vt:lpstr>Core Utilities – iTerm2</vt:lpstr>
      <vt:lpstr>Core Utilities – Oh My ZSH!</vt:lpstr>
      <vt:lpstr>Core Utilities – Oh My ZSH!</vt:lpstr>
      <vt:lpstr>libimobiledevice</vt:lpstr>
      <vt:lpstr>libimobiledevice</vt:lpstr>
      <vt:lpstr>idevicelocation</vt:lpstr>
      <vt:lpstr>Tying Things Together For Command Line</vt:lpstr>
      <vt:lpstr>XCODE shortcuts/hints</vt:lpstr>
      <vt:lpstr>SwiftGen</vt:lpstr>
      <vt:lpstr>SwiftLint</vt:lpstr>
      <vt:lpstr>PowerPoint Presentation</vt:lpstr>
      <vt:lpstr>XcodeGen</vt:lpstr>
      <vt:lpstr>Why XcodeGen?</vt:lpstr>
      <vt:lpstr>Using XcodeGen</vt:lpstr>
      <vt:lpstr>RocketSim</vt:lpstr>
      <vt:lpstr>RocketSim</vt:lpstr>
      <vt:lpstr>RocketSim</vt:lpstr>
      <vt:lpstr>RocketSim</vt:lpstr>
      <vt:lpstr>More….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Ios Development  Tips, Tricks</dc:title>
  <dc:creator>Steve McCoole</dc:creator>
  <cp:lastModifiedBy>Steve McCoole</cp:lastModifiedBy>
  <cp:revision>27</cp:revision>
  <dcterms:created xsi:type="dcterms:W3CDTF">2024-01-27T19:42:24Z</dcterms:created>
  <dcterms:modified xsi:type="dcterms:W3CDTF">2024-02-07T14:02:32Z</dcterms:modified>
</cp:coreProperties>
</file>

<file path=docProps/thumbnail.jpeg>
</file>